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handoutMasterIdLst>
    <p:handoutMasterId r:id="rId16"/>
  </p:handoutMasterIdLst>
  <p:sldIdLst>
    <p:sldId id="256" r:id="rId2"/>
    <p:sldId id="257" r:id="rId3"/>
    <p:sldId id="289" r:id="rId4"/>
    <p:sldId id="290" r:id="rId5"/>
    <p:sldId id="292" r:id="rId6"/>
    <p:sldId id="295" r:id="rId7"/>
    <p:sldId id="297" r:id="rId8"/>
    <p:sldId id="299" r:id="rId9"/>
    <p:sldId id="300" r:id="rId10"/>
    <p:sldId id="294" r:id="rId11"/>
    <p:sldId id="296" r:id="rId12"/>
    <p:sldId id="279" r:id="rId13"/>
    <p:sldId id="269" r:id="rId14"/>
  </p:sldIdLst>
  <p:sldSz cx="9144000" cy="5143500" type="screen16x9"/>
  <p:notesSz cx="6858000" cy="9144000"/>
  <p:defaultTextStyle>
    <a:defPPr>
      <a:defRPr lang="en-GB"/>
    </a:defPPr>
    <a:lvl1pPr algn="l" defTabSz="389494"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389494" algn="l" defTabSz="389494"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778986" algn="l" defTabSz="389494"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168479" algn="l" defTabSz="389494"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557972" algn="l" defTabSz="389494"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1947464" algn="l" defTabSz="389494" rtl="0" eaLnBrk="1" latinLnBrk="0" hangingPunct="1">
      <a:defRPr kern="1200">
        <a:solidFill>
          <a:schemeClr val="tx1"/>
        </a:solidFill>
        <a:latin typeface="Calibri" charset="0"/>
        <a:ea typeface="ＭＳ Ｐゴシック" charset="0"/>
        <a:cs typeface="ＭＳ Ｐゴシック" charset="0"/>
      </a:defRPr>
    </a:lvl6pPr>
    <a:lvl7pPr marL="2336957" algn="l" defTabSz="389494" rtl="0" eaLnBrk="1" latinLnBrk="0" hangingPunct="1">
      <a:defRPr kern="1200">
        <a:solidFill>
          <a:schemeClr val="tx1"/>
        </a:solidFill>
        <a:latin typeface="Calibri" charset="0"/>
        <a:ea typeface="ＭＳ Ｐゴシック" charset="0"/>
        <a:cs typeface="ＭＳ Ｐゴシック" charset="0"/>
      </a:defRPr>
    </a:lvl7pPr>
    <a:lvl8pPr marL="2726450" algn="l" defTabSz="389494" rtl="0" eaLnBrk="1" latinLnBrk="0" hangingPunct="1">
      <a:defRPr kern="1200">
        <a:solidFill>
          <a:schemeClr val="tx1"/>
        </a:solidFill>
        <a:latin typeface="Calibri" charset="0"/>
        <a:ea typeface="ＭＳ Ｐゴシック" charset="0"/>
        <a:cs typeface="ＭＳ Ｐゴシック" charset="0"/>
      </a:defRPr>
    </a:lvl8pPr>
    <a:lvl9pPr marL="3115943" algn="l" defTabSz="389494"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215B6C"/>
    <a:srgbClr val="153B4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C2EEE1-1B6A-F841-88BA-9B06BE3F7C1E}" v="3" dt="2023-10-08T11:30:26.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3"/>
    <p:restoredTop sz="96338"/>
  </p:normalViewPr>
  <p:slideViewPr>
    <p:cSldViewPr snapToGrid="0" snapToObjects="1">
      <p:cViewPr varScale="1">
        <p:scale>
          <a:sx n="250" d="100"/>
          <a:sy n="250" d="100"/>
        </p:scale>
        <p:origin x="184" y="27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C3AA25-D6D4-414E-9FC1-8F153B67EB48}" type="datetimeFigureOut">
              <a:rPr lang="en-US" smtClean="0"/>
              <a:t>10/8/23</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2A05416-375D-4C47-84E7-D76F8B0A4AB5}" type="slidenum">
              <a:rPr lang="en-GB" smtClean="0"/>
              <a:t>‹#›</a:t>
            </a:fld>
            <a:endParaRPr lang="en-GB"/>
          </a:p>
        </p:txBody>
      </p:sp>
    </p:spTree>
    <p:extLst>
      <p:ext uri="{BB962C8B-B14F-4D97-AF65-F5344CB8AC3E}">
        <p14:creationId xmlns:p14="http://schemas.microsoft.com/office/powerpoint/2010/main" val="4215651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2AF60F-B5CA-B541-B313-7C98E7715ED4}" type="datetimeFigureOut">
              <a:rPr lang="en-AU" smtClean="0"/>
              <a:t>8/10/2023</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239F15-8162-A340-A3FE-213AFD57CAC1}" type="slidenum">
              <a:rPr lang="en-AU" smtClean="0"/>
              <a:t>‹#›</a:t>
            </a:fld>
            <a:endParaRPr lang="en-AU"/>
          </a:p>
        </p:txBody>
      </p:sp>
    </p:spTree>
    <p:extLst>
      <p:ext uri="{BB962C8B-B14F-4D97-AF65-F5344CB8AC3E}">
        <p14:creationId xmlns:p14="http://schemas.microsoft.com/office/powerpoint/2010/main" val="1685634445"/>
      </p:ext>
    </p:extLst>
  </p:cSld>
  <p:clrMap bg1="lt1" tx1="dk1" bg2="lt2" tx2="dk2" accent1="accent1" accent2="accent2" accent3="accent3" accent4="accent4" accent5="accent5" accent6="accent6" hlink="hlink" folHlink="folHlink"/>
  <p:notesStyle>
    <a:lvl1pPr marL="0" algn="l" defTabSz="778986" rtl="0" eaLnBrk="1" latinLnBrk="0" hangingPunct="1">
      <a:defRPr sz="1023" kern="1200">
        <a:solidFill>
          <a:schemeClr val="tx1"/>
        </a:solidFill>
        <a:latin typeface="+mn-lt"/>
        <a:ea typeface="+mn-ea"/>
        <a:cs typeface="+mn-cs"/>
      </a:defRPr>
    </a:lvl1pPr>
    <a:lvl2pPr marL="389494" algn="l" defTabSz="778986" rtl="0" eaLnBrk="1" latinLnBrk="0" hangingPunct="1">
      <a:defRPr sz="1023" kern="1200">
        <a:solidFill>
          <a:schemeClr val="tx1"/>
        </a:solidFill>
        <a:latin typeface="+mn-lt"/>
        <a:ea typeface="+mn-ea"/>
        <a:cs typeface="+mn-cs"/>
      </a:defRPr>
    </a:lvl2pPr>
    <a:lvl3pPr marL="778986" algn="l" defTabSz="778986" rtl="0" eaLnBrk="1" latinLnBrk="0" hangingPunct="1">
      <a:defRPr sz="1023" kern="1200">
        <a:solidFill>
          <a:schemeClr val="tx1"/>
        </a:solidFill>
        <a:latin typeface="+mn-lt"/>
        <a:ea typeface="+mn-ea"/>
        <a:cs typeface="+mn-cs"/>
      </a:defRPr>
    </a:lvl3pPr>
    <a:lvl4pPr marL="1168479" algn="l" defTabSz="778986" rtl="0" eaLnBrk="1" latinLnBrk="0" hangingPunct="1">
      <a:defRPr sz="1023" kern="1200">
        <a:solidFill>
          <a:schemeClr val="tx1"/>
        </a:solidFill>
        <a:latin typeface="+mn-lt"/>
        <a:ea typeface="+mn-ea"/>
        <a:cs typeface="+mn-cs"/>
      </a:defRPr>
    </a:lvl4pPr>
    <a:lvl5pPr marL="1557972" algn="l" defTabSz="778986" rtl="0" eaLnBrk="1" latinLnBrk="0" hangingPunct="1">
      <a:defRPr sz="1023" kern="1200">
        <a:solidFill>
          <a:schemeClr val="tx1"/>
        </a:solidFill>
        <a:latin typeface="+mn-lt"/>
        <a:ea typeface="+mn-ea"/>
        <a:cs typeface="+mn-cs"/>
      </a:defRPr>
    </a:lvl5pPr>
    <a:lvl6pPr marL="1947464" algn="l" defTabSz="778986" rtl="0" eaLnBrk="1" latinLnBrk="0" hangingPunct="1">
      <a:defRPr sz="1023" kern="1200">
        <a:solidFill>
          <a:schemeClr val="tx1"/>
        </a:solidFill>
        <a:latin typeface="+mn-lt"/>
        <a:ea typeface="+mn-ea"/>
        <a:cs typeface="+mn-cs"/>
      </a:defRPr>
    </a:lvl6pPr>
    <a:lvl7pPr marL="2336957" algn="l" defTabSz="778986" rtl="0" eaLnBrk="1" latinLnBrk="0" hangingPunct="1">
      <a:defRPr sz="1023" kern="1200">
        <a:solidFill>
          <a:schemeClr val="tx1"/>
        </a:solidFill>
        <a:latin typeface="+mn-lt"/>
        <a:ea typeface="+mn-ea"/>
        <a:cs typeface="+mn-cs"/>
      </a:defRPr>
    </a:lvl7pPr>
    <a:lvl8pPr marL="2726450" algn="l" defTabSz="778986" rtl="0" eaLnBrk="1" latinLnBrk="0" hangingPunct="1">
      <a:defRPr sz="1023" kern="1200">
        <a:solidFill>
          <a:schemeClr val="tx1"/>
        </a:solidFill>
        <a:latin typeface="+mn-lt"/>
        <a:ea typeface="+mn-ea"/>
        <a:cs typeface="+mn-cs"/>
      </a:defRPr>
    </a:lvl8pPr>
    <a:lvl9pPr marL="3115943" algn="l" defTabSz="778986" rtl="0" eaLnBrk="1" latinLnBrk="0" hangingPunct="1">
      <a:defRPr sz="102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10"/>
          </p:nvPr>
        </p:nvSpPr>
        <p:spPr/>
        <p:txBody>
          <a:bodyPr/>
          <a:lstStyle/>
          <a:p>
            <a:fld id="{5C239F15-8162-A340-A3FE-213AFD57CAC1}" type="slidenum">
              <a:rPr lang="en-AU" smtClean="0"/>
              <a:t>1</a:t>
            </a:fld>
            <a:endParaRPr lang="en-AU"/>
          </a:p>
        </p:txBody>
      </p:sp>
    </p:spTree>
    <p:extLst>
      <p:ext uri="{BB962C8B-B14F-4D97-AF65-F5344CB8AC3E}">
        <p14:creationId xmlns:p14="http://schemas.microsoft.com/office/powerpoint/2010/main" val="1978245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5C239F15-8162-A340-A3FE-213AFD57CAC1}" type="slidenum">
              <a:rPr lang="en-AU" smtClean="0"/>
              <a:t>3</a:t>
            </a:fld>
            <a:endParaRPr lang="en-AU"/>
          </a:p>
        </p:txBody>
      </p:sp>
    </p:spTree>
    <p:extLst>
      <p:ext uri="{BB962C8B-B14F-4D97-AF65-F5344CB8AC3E}">
        <p14:creationId xmlns:p14="http://schemas.microsoft.com/office/powerpoint/2010/main" val="3351132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201100"/>
          </a:xfrm>
        </p:spPr>
        <p:txBody>
          <a:bodyPr>
            <a:normAutofit/>
          </a:bodyPr>
          <a:lstStyle>
            <a:lvl1pPr>
              <a:defRPr sz="4000" b="1">
                <a:solidFill>
                  <a:schemeClr val="accent1">
                    <a:lumMod val="50000"/>
                  </a:schemeClr>
                </a:solidFill>
              </a:defRPr>
            </a:lvl1pPr>
          </a:lstStyle>
          <a:p>
            <a:r>
              <a:rPr lang="en-GB"/>
              <a:t>Click to edit Master title style</a:t>
            </a:r>
            <a:endParaRPr lang="en-GB" dirty="0"/>
          </a:p>
        </p:txBody>
      </p:sp>
      <p:sp>
        <p:nvSpPr>
          <p:cNvPr id="3" name="Subtitle 2"/>
          <p:cNvSpPr>
            <a:spLocks noGrp="1"/>
          </p:cNvSpPr>
          <p:nvPr>
            <p:ph type="subTitle" idx="1"/>
          </p:nvPr>
        </p:nvSpPr>
        <p:spPr>
          <a:xfrm>
            <a:off x="685800" y="3168224"/>
            <a:ext cx="7772400" cy="1060879"/>
          </a:xfrm>
        </p:spPr>
        <p:txBody>
          <a:bodyPr>
            <a:normAutofit/>
          </a:bodyPr>
          <a:lstStyle>
            <a:lvl1pPr marL="0" indent="0" algn="r">
              <a:buNone/>
              <a:defRPr sz="2400">
                <a:solidFill>
                  <a:schemeClr val="tx1">
                    <a:tint val="75000"/>
                  </a:schemeClr>
                </a:solidFill>
              </a:defRPr>
            </a:lvl1pPr>
            <a:lvl2pPr marL="342875" indent="0" algn="ctr">
              <a:buNone/>
              <a:defRPr>
                <a:solidFill>
                  <a:schemeClr val="tx1">
                    <a:tint val="75000"/>
                  </a:schemeClr>
                </a:solidFill>
              </a:defRPr>
            </a:lvl2pPr>
            <a:lvl3pPr marL="685749" indent="0" algn="ctr">
              <a:buNone/>
              <a:defRPr>
                <a:solidFill>
                  <a:schemeClr val="tx1">
                    <a:tint val="75000"/>
                  </a:schemeClr>
                </a:solidFill>
              </a:defRPr>
            </a:lvl3pPr>
            <a:lvl4pPr marL="1028624" indent="0" algn="ctr">
              <a:buNone/>
              <a:defRPr>
                <a:solidFill>
                  <a:schemeClr val="tx1">
                    <a:tint val="75000"/>
                  </a:schemeClr>
                </a:solidFill>
              </a:defRPr>
            </a:lvl4pPr>
            <a:lvl5pPr marL="1371498" indent="0" algn="ctr">
              <a:buNone/>
              <a:defRPr>
                <a:solidFill>
                  <a:schemeClr val="tx1">
                    <a:tint val="75000"/>
                  </a:schemeClr>
                </a:solidFill>
              </a:defRPr>
            </a:lvl5pPr>
            <a:lvl6pPr marL="1714373" indent="0" algn="ctr">
              <a:buNone/>
              <a:defRPr>
                <a:solidFill>
                  <a:schemeClr val="tx1">
                    <a:tint val="75000"/>
                  </a:schemeClr>
                </a:solidFill>
              </a:defRPr>
            </a:lvl6pPr>
            <a:lvl7pPr marL="2057246" indent="0" algn="ctr">
              <a:buNone/>
              <a:defRPr>
                <a:solidFill>
                  <a:schemeClr val="tx1">
                    <a:tint val="75000"/>
                  </a:schemeClr>
                </a:solidFill>
              </a:defRPr>
            </a:lvl7pPr>
            <a:lvl8pPr marL="2400120" indent="0" algn="ctr">
              <a:buNone/>
              <a:defRPr>
                <a:solidFill>
                  <a:schemeClr val="tx1">
                    <a:tint val="75000"/>
                  </a:schemeClr>
                </a:solidFill>
              </a:defRPr>
            </a:lvl8pPr>
            <a:lvl9pPr marL="2742995" indent="0" algn="ctr">
              <a:buNone/>
              <a:defRPr>
                <a:solidFill>
                  <a:schemeClr val="tx1">
                    <a:tint val="75000"/>
                  </a:schemeClr>
                </a:solidFill>
              </a:defRPr>
            </a:lvl9pPr>
          </a:lstStyle>
          <a:p>
            <a:r>
              <a:rPr lang="en-GB"/>
              <a:t>Click to edit Master subtitle style</a:t>
            </a:r>
            <a:endParaRPr lang="en-GB" dirty="0"/>
          </a:p>
        </p:txBody>
      </p:sp>
      <p:sp>
        <p:nvSpPr>
          <p:cNvPr id="4" name="Date Placeholder 3"/>
          <p:cNvSpPr>
            <a:spLocks noGrp="1"/>
          </p:cNvSpPr>
          <p:nvPr userDrawn="1">
            <p:ph type="dt" sz="half" idx="10"/>
          </p:nvPr>
        </p:nvSpPr>
        <p:spPr/>
        <p:txBody>
          <a:bodyPr/>
          <a:lstStyle>
            <a:lvl1pPr>
              <a:defRPr/>
            </a:lvl1pPr>
          </a:lstStyle>
          <a:p>
            <a:pPr>
              <a:defRPr/>
            </a:pPr>
            <a:fld id="{8162FB7F-A3C3-274E-8234-74D68BBD3765}" type="datetime1">
              <a:rPr lang="en-NZ" smtClean="0"/>
              <a:t>8/10/23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b="1">
                <a:solidFill>
                  <a:schemeClr val="bg1"/>
                </a:solidFill>
              </a:defRPr>
            </a:lvl1pPr>
          </a:lstStyle>
          <a:p>
            <a:pPr>
              <a:defRPr/>
            </a:pPr>
            <a:fld id="{F67CDC9F-7B4E-D944-9A25-EA9B4307D326}" type="slidenum">
              <a:rPr lang="en-GB" smtClean="0"/>
              <a:pPr>
                <a:defRPr/>
              </a:pPr>
              <a:t>‹#›</a:t>
            </a:fld>
            <a:endParaRPr lang="en-GB" dirty="0"/>
          </a:p>
        </p:txBody>
      </p:sp>
      <p:sp>
        <p:nvSpPr>
          <p:cNvPr id="8" name="Rectangle 7">
            <a:extLst>
              <a:ext uri="{FF2B5EF4-FFF2-40B4-BE49-F238E27FC236}">
                <a16:creationId xmlns:a16="http://schemas.microsoft.com/office/drawing/2014/main" id="{D037C1AF-0946-B544-9B6E-1C6DC45FE5F1}"/>
              </a:ext>
            </a:extLst>
          </p:cNvPr>
          <p:cNvSpPr/>
          <p:nvPr userDrawn="1"/>
        </p:nvSpPr>
        <p:spPr>
          <a:xfrm>
            <a:off x="0" y="722299"/>
            <a:ext cx="2220686" cy="3995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351605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p:txBody>
      </p:sp>
      <p:sp>
        <p:nvSpPr>
          <p:cNvPr id="4" name="Date Placeholder 3"/>
          <p:cNvSpPr>
            <a:spLocks noGrp="1"/>
          </p:cNvSpPr>
          <p:nvPr userDrawn="1">
            <p:ph type="dt" sz="half" idx="10"/>
          </p:nvPr>
        </p:nvSpPr>
        <p:spPr/>
        <p:txBody>
          <a:bodyPr/>
          <a:lstStyle>
            <a:lvl1pPr>
              <a:defRPr/>
            </a:lvl1pPr>
          </a:lstStyle>
          <a:p>
            <a:pPr>
              <a:defRPr/>
            </a:pPr>
            <a:fld id="{9F06862F-6D53-5C4C-A3C6-ACF66D4A8C6F}" type="datetime1">
              <a:rPr lang="en-NZ" smtClean="0"/>
              <a:t>8/10/23</a:t>
            </a:fld>
            <a:endParaRPr lang="en-GB" dirty="0"/>
          </a:p>
        </p:txBody>
      </p:sp>
      <p:sp>
        <p:nvSpPr>
          <p:cNvPr id="5" name="Footer Placeholder 4"/>
          <p:cNvSpPr>
            <a:spLocks noGrp="1"/>
          </p:cNvSpPr>
          <p:nvPr userDrawn="1">
            <p:ph type="ftr" sz="quarter" idx="11"/>
          </p:nvPr>
        </p:nvSpPr>
        <p:spPr/>
        <p:txBody>
          <a:bodyPr/>
          <a:lstStyle>
            <a:lvl1pPr>
              <a:defRPr/>
            </a:lvl1pPr>
          </a:lstStyle>
          <a:p>
            <a:pPr>
              <a:defRPr/>
            </a:pPr>
            <a:endParaRPr lang="en-GB"/>
          </a:p>
        </p:txBody>
      </p:sp>
      <p:sp>
        <p:nvSpPr>
          <p:cNvPr id="6" name="Slide Number Placeholder 5"/>
          <p:cNvSpPr>
            <a:spLocks noGrp="1"/>
          </p:cNvSpPr>
          <p:nvPr userDrawn="1">
            <p:ph type="sldNum" sz="quarter" idx="12"/>
          </p:nvPr>
        </p:nvSpPr>
        <p:spPr/>
        <p:txBody>
          <a:bodyPr/>
          <a:lstStyle>
            <a:lvl1pPr>
              <a:defRPr b="1">
                <a:solidFill>
                  <a:schemeClr val="bg1">
                    <a:lumMod val="95000"/>
                  </a:schemeClr>
                </a:solidFill>
              </a:defRPr>
            </a:lvl1pPr>
          </a:lstStyle>
          <a:p>
            <a:pPr>
              <a:defRPr/>
            </a:pPr>
            <a:fld id="{D29F1DC2-DDAE-A54B-A851-E85E210FB848}" type="slidenum">
              <a:rPr lang="en-GB" smtClean="0"/>
              <a:pPr>
                <a:defRPr/>
              </a:pPr>
              <a:t>‹#›</a:t>
            </a:fld>
            <a:endParaRPr lang="en-GB" dirty="0"/>
          </a:p>
        </p:txBody>
      </p:sp>
    </p:spTree>
    <p:extLst>
      <p:ext uri="{BB962C8B-B14F-4D97-AF65-F5344CB8AC3E}">
        <p14:creationId xmlns:p14="http://schemas.microsoft.com/office/powerpoint/2010/main" val="1894372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199786" y="1137236"/>
            <a:ext cx="4203165" cy="3634549"/>
          </a:xfrm>
        </p:spPr>
        <p:txBody>
          <a:bodyPr>
            <a:normAutofit/>
          </a:bodyPr>
          <a:lstStyle>
            <a:lvl1pPr>
              <a:defRPr sz="1600"/>
            </a:lvl1pPr>
            <a:lvl2pPr>
              <a:defRPr sz="1400">
                <a:solidFill>
                  <a:schemeClr val="accent1">
                    <a:lumMod val="50000"/>
                  </a:schemeClr>
                </a:solidFill>
              </a:defRPr>
            </a:lvl2pPr>
            <a:lvl3pPr>
              <a:defRPr sz="1400">
                <a:solidFill>
                  <a:schemeClr val="accent1">
                    <a:lumMod val="50000"/>
                  </a:schemeClr>
                </a:solidFill>
              </a:defRPr>
            </a:lvl3pPr>
            <a:lvl4pPr>
              <a:defRPr sz="1200"/>
            </a:lvl4pPr>
            <a:lvl5pPr>
              <a:defRPr sz="1200"/>
            </a:lvl5pPr>
            <a:lvl6pPr>
              <a:defRPr sz="1350"/>
            </a:lvl6pPr>
            <a:lvl7pPr>
              <a:defRPr sz="1350"/>
            </a:lvl7pPr>
            <a:lvl8pPr>
              <a:defRPr sz="1350"/>
            </a:lvl8pPr>
            <a:lvl9pPr>
              <a:defRPr sz="1350"/>
            </a:lvl9pPr>
          </a:lstStyle>
          <a:p>
            <a:pPr lvl="0"/>
            <a:r>
              <a:rPr lang="en-GB"/>
              <a:t>Click to edit Master text styles</a:t>
            </a:r>
          </a:p>
          <a:p>
            <a:pPr lvl="1"/>
            <a:r>
              <a:rPr lang="en-GB"/>
              <a:t>Second level</a:t>
            </a:r>
          </a:p>
          <a:p>
            <a:pPr lvl="2"/>
            <a:r>
              <a:rPr lang="en-GB"/>
              <a:t>Third level</a:t>
            </a:r>
          </a:p>
        </p:txBody>
      </p:sp>
      <p:sp>
        <p:nvSpPr>
          <p:cNvPr id="4" name="Content Placeholder 3"/>
          <p:cNvSpPr>
            <a:spLocks noGrp="1"/>
          </p:cNvSpPr>
          <p:nvPr>
            <p:ph sz="half" idx="2"/>
          </p:nvPr>
        </p:nvSpPr>
        <p:spPr>
          <a:xfrm>
            <a:off x="4694237" y="1137236"/>
            <a:ext cx="4206053" cy="3634549"/>
          </a:xfrm>
        </p:spPr>
        <p:txBody>
          <a:bodyPr>
            <a:normAutofit/>
          </a:bodyPr>
          <a:lstStyle>
            <a:lvl1pPr>
              <a:defRPr sz="1600"/>
            </a:lvl1pPr>
            <a:lvl2pPr>
              <a:defRPr sz="1400">
                <a:solidFill>
                  <a:schemeClr val="accent1">
                    <a:lumMod val="50000"/>
                  </a:schemeClr>
                </a:solidFill>
              </a:defRPr>
            </a:lvl2pPr>
            <a:lvl3pPr>
              <a:defRPr sz="1400">
                <a:solidFill>
                  <a:schemeClr val="accent1">
                    <a:lumMod val="50000"/>
                  </a:schemeClr>
                </a:solidFill>
              </a:defRPr>
            </a:lvl3pPr>
            <a:lvl4pPr>
              <a:defRPr sz="1200"/>
            </a:lvl4pPr>
            <a:lvl5pPr>
              <a:defRPr sz="1200"/>
            </a:lvl5pPr>
            <a:lvl6pPr>
              <a:defRPr sz="1350"/>
            </a:lvl6pPr>
            <a:lvl7pPr>
              <a:defRPr sz="1350"/>
            </a:lvl7pPr>
            <a:lvl8pPr>
              <a:defRPr sz="1350"/>
            </a:lvl8pPr>
            <a:lvl9pPr>
              <a:defRPr sz="1350"/>
            </a:lvl9pPr>
          </a:lstStyle>
          <a:p>
            <a:pPr lvl="0"/>
            <a:r>
              <a:rPr lang="en-GB"/>
              <a:t>Click to edit Master text styles</a:t>
            </a:r>
          </a:p>
          <a:p>
            <a:pPr lvl="1"/>
            <a:r>
              <a:rPr lang="en-GB"/>
              <a:t>Second level</a:t>
            </a:r>
          </a:p>
          <a:p>
            <a:pPr lvl="2"/>
            <a:r>
              <a:rPr lang="en-GB"/>
              <a:t>Third level</a:t>
            </a:r>
          </a:p>
        </p:txBody>
      </p:sp>
      <p:sp>
        <p:nvSpPr>
          <p:cNvPr id="5" name="Date Placeholder 3"/>
          <p:cNvSpPr>
            <a:spLocks noGrp="1"/>
          </p:cNvSpPr>
          <p:nvPr userDrawn="1">
            <p:ph type="dt" sz="half" idx="10"/>
          </p:nvPr>
        </p:nvSpPr>
        <p:spPr/>
        <p:txBody>
          <a:bodyPr/>
          <a:lstStyle>
            <a:lvl1pPr>
              <a:defRPr/>
            </a:lvl1pPr>
          </a:lstStyle>
          <a:p>
            <a:pPr>
              <a:defRPr/>
            </a:pPr>
            <a:fld id="{87B13841-8926-C846-BE81-1DAD51B7C918}" type="datetime1">
              <a:rPr lang="en-NZ" smtClean="0"/>
              <a:t>8/10/23</a:t>
            </a:fld>
            <a:endParaRPr lang="en-GB" dirty="0"/>
          </a:p>
        </p:txBody>
      </p:sp>
      <p:sp>
        <p:nvSpPr>
          <p:cNvPr id="6" name="Footer Placeholder 4"/>
          <p:cNvSpPr>
            <a:spLocks noGrp="1"/>
          </p:cNvSpPr>
          <p:nvPr userDrawn="1">
            <p:ph type="ftr" sz="quarter" idx="11"/>
          </p:nvPr>
        </p:nvSpPr>
        <p:spPr/>
        <p:txBody>
          <a:bodyPr/>
          <a:lstStyle>
            <a:lvl1pPr>
              <a:defRPr/>
            </a:lvl1pPr>
          </a:lstStyle>
          <a:p>
            <a:pPr>
              <a:defRPr/>
            </a:pPr>
            <a:endParaRPr lang="en-GB"/>
          </a:p>
        </p:txBody>
      </p:sp>
      <p:sp>
        <p:nvSpPr>
          <p:cNvPr id="7" name="Slide Number Placeholder 5"/>
          <p:cNvSpPr>
            <a:spLocks noGrp="1"/>
          </p:cNvSpPr>
          <p:nvPr userDrawn="1">
            <p:ph type="sldNum" sz="quarter" idx="12"/>
          </p:nvPr>
        </p:nvSpPr>
        <p:spPr/>
        <p:txBody>
          <a:bodyPr/>
          <a:lstStyle>
            <a:lvl1pPr>
              <a:defRPr/>
            </a:lvl1pPr>
          </a:lstStyle>
          <a:p>
            <a:pPr>
              <a:defRPr/>
            </a:pPr>
            <a:fld id="{54E5CABD-D8CA-E948-93AD-71841A98612B}" type="slidenum">
              <a:rPr lang="en-GB"/>
              <a:pPr>
                <a:defRPr/>
              </a:pPr>
              <a:t>‹#›</a:t>
            </a:fld>
            <a:endParaRPr lang="en-GB" dirty="0"/>
          </a:p>
        </p:txBody>
      </p:sp>
    </p:spTree>
    <p:extLst>
      <p:ext uri="{BB962C8B-B14F-4D97-AF65-F5344CB8AC3E}">
        <p14:creationId xmlns:p14="http://schemas.microsoft.com/office/powerpoint/2010/main" val="4258780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3"/>
          <p:cNvSpPr>
            <a:spLocks noGrp="1"/>
          </p:cNvSpPr>
          <p:nvPr userDrawn="1">
            <p:ph type="dt" sz="half" idx="10"/>
          </p:nvPr>
        </p:nvSpPr>
        <p:spPr/>
        <p:txBody>
          <a:bodyPr/>
          <a:lstStyle>
            <a:lvl1pPr>
              <a:defRPr/>
            </a:lvl1pPr>
          </a:lstStyle>
          <a:p>
            <a:pPr>
              <a:defRPr/>
            </a:pPr>
            <a:fld id="{4FB4DA7A-E0BE-1F42-875F-95244BAD2051}" type="datetime1">
              <a:rPr lang="en-NZ" smtClean="0"/>
              <a:t>8/10/23</a:t>
            </a:fld>
            <a:endParaRPr lang="en-GB" dirty="0"/>
          </a:p>
        </p:txBody>
      </p:sp>
      <p:sp>
        <p:nvSpPr>
          <p:cNvPr id="4" name="Footer Placeholder 4"/>
          <p:cNvSpPr>
            <a:spLocks noGrp="1"/>
          </p:cNvSpPr>
          <p:nvPr userDrawn="1">
            <p:ph type="ftr" sz="quarter" idx="11"/>
          </p:nvPr>
        </p:nvSpPr>
        <p:spPr/>
        <p:txBody>
          <a:bodyPr/>
          <a:lstStyle>
            <a:lvl1pPr>
              <a:defRPr/>
            </a:lvl1pPr>
          </a:lstStyle>
          <a:p>
            <a:pPr>
              <a:defRPr/>
            </a:pPr>
            <a:endParaRPr lang="en-GB"/>
          </a:p>
        </p:txBody>
      </p:sp>
      <p:sp>
        <p:nvSpPr>
          <p:cNvPr id="5" name="Slide Number Placeholder 5"/>
          <p:cNvSpPr>
            <a:spLocks noGrp="1"/>
          </p:cNvSpPr>
          <p:nvPr userDrawn="1">
            <p:ph type="sldNum" sz="quarter" idx="12"/>
          </p:nvPr>
        </p:nvSpPr>
        <p:spPr/>
        <p:txBody>
          <a:bodyPr/>
          <a:lstStyle>
            <a:lvl1pPr>
              <a:defRPr b="1">
                <a:solidFill>
                  <a:schemeClr val="bg1"/>
                </a:solidFill>
              </a:defRPr>
            </a:lvl1pPr>
          </a:lstStyle>
          <a:p>
            <a:pPr>
              <a:defRPr/>
            </a:pPr>
            <a:fld id="{5E629215-3EA7-8749-9860-81FE014D455F}" type="slidenum">
              <a:rPr lang="en-GB" smtClean="0"/>
              <a:pPr>
                <a:defRPr/>
              </a:pPr>
              <a:t>‹#›</a:t>
            </a:fld>
            <a:endParaRPr lang="en-GB" dirty="0"/>
          </a:p>
        </p:txBody>
      </p:sp>
    </p:spTree>
    <p:extLst>
      <p:ext uri="{BB962C8B-B14F-4D97-AF65-F5344CB8AC3E}">
        <p14:creationId xmlns:p14="http://schemas.microsoft.com/office/powerpoint/2010/main" val="2290656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49F31-B760-BF6D-D1FE-31E22348B5D3}"/>
              </a:ext>
            </a:extLst>
          </p:cNvPr>
          <p:cNvSpPr>
            <a:spLocks noGrp="1"/>
          </p:cNvSpPr>
          <p:nvPr>
            <p:ph type="title"/>
          </p:nvPr>
        </p:nvSpPr>
        <p:spPr>
          <a:xfrm>
            <a:off x="629841" y="273844"/>
            <a:ext cx="7886700" cy="994172"/>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05366C05-7415-CBFC-4478-9D450A665B54}"/>
              </a:ext>
            </a:extLst>
          </p:cNvPr>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30278D64-FEFC-AFA4-2073-19024DB65EAD}"/>
              </a:ext>
            </a:extLst>
          </p:cNvPr>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6152617C-7097-16F0-3B32-160A76F2F218}"/>
              </a:ext>
            </a:extLst>
          </p:cNvPr>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C0664A26-C591-6530-84D0-EC351FC81B03}"/>
              </a:ext>
            </a:extLst>
          </p:cNvPr>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EE0C2312-CD36-A1EE-E161-48355A822111}"/>
              </a:ext>
            </a:extLst>
          </p:cNvPr>
          <p:cNvSpPr>
            <a:spLocks noGrp="1"/>
          </p:cNvSpPr>
          <p:nvPr>
            <p:ph type="dt" sz="half" idx="10"/>
          </p:nvPr>
        </p:nvSpPr>
        <p:spPr/>
        <p:txBody>
          <a:bodyPr/>
          <a:lstStyle/>
          <a:p>
            <a:fld id="{F7135FA0-F903-4900-8B3B-4028CB2C3141}" type="datetimeFigureOut">
              <a:rPr lang="en-NZ" smtClean="0"/>
              <a:t>8/10/23</a:t>
            </a:fld>
            <a:endParaRPr lang="en-NZ"/>
          </a:p>
        </p:txBody>
      </p:sp>
      <p:sp>
        <p:nvSpPr>
          <p:cNvPr id="8" name="Footer Placeholder 7">
            <a:extLst>
              <a:ext uri="{FF2B5EF4-FFF2-40B4-BE49-F238E27FC236}">
                <a16:creationId xmlns:a16="http://schemas.microsoft.com/office/drawing/2014/main" id="{77C0A243-AECC-32DC-3B63-63D69CE8167C}"/>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FA5E78D7-82B7-65EF-A47D-2EB3ADB88CF6}"/>
              </a:ext>
            </a:extLst>
          </p:cNvPr>
          <p:cNvSpPr>
            <a:spLocks noGrp="1"/>
          </p:cNvSpPr>
          <p:nvPr>
            <p:ph type="sldNum" sz="quarter" idx="12"/>
          </p:nvPr>
        </p:nvSpPr>
        <p:spPr/>
        <p:txBody>
          <a:bodyPr/>
          <a:lstStyle/>
          <a:p>
            <a:fld id="{2E065D69-F2E0-49EA-8EA1-9704CE8E5F2F}" type="slidenum">
              <a:rPr lang="en-NZ" smtClean="0"/>
              <a:t>‹#›</a:t>
            </a:fld>
            <a:endParaRPr lang="en-NZ"/>
          </a:p>
        </p:txBody>
      </p:sp>
    </p:spTree>
    <p:extLst>
      <p:ext uri="{BB962C8B-B14F-4D97-AF65-F5344CB8AC3E}">
        <p14:creationId xmlns:p14="http://schemas.microsoft.com/office/powerpoint/2010/main" val="2748541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10" Type="http://schemas.microsoft.com/office/2007/relationships/hdphoto" Target="../media/hdphoto1.wdp"/><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3" name="Picture 2" descr="Energia_slideFooter.jpg"/>
          <p:cNvPicPr>
            <a:picLocks noChangeAspect="1"/>
          </p:cNvPicPr>
          <p:nvPr userDrawn="1"/>
        </p:nvPicPr>
        <p:blipFill rotWithShape="1">
          <a:blip r:embed="rId7">
            <a:duotone>
              <a:prstClr val="black"/>
              <a:schemeClr val="accent1">
                <a:tint val="45000"/>
                <a:satMod val="400000"/>
              </a:schemeClr>
            </a:duotone>
            <a:extLst>
              <a:ext uri="{28A0092B-C50C-407E-A947-70E740481C1C}">
                <a14:useLocalDpi xmlns:a14="http://schemas.microsoft.com/office/drawing/2010/main" val="0"/>
              </a:ext>
            </a:extLst>
          </a:blip>
          <a:srcRect l="301" r="16190" b="4020"/>
          <a:stretch/>
        </p:blipFill>
        <p:spPr>
          <a:xfrm>
            <a:off x="0" y="4856309"/>
            <a:ext cx="9144000" cy="287191"/>
          </a:xfrm>
          <a:prstGeom prst="rect">
            <a:avLst/>
          </a:prstGeom>
        </p:spPr>
      </p:pic>
      <p:pic>
        <p:nvPicPr>
          <p:cNvPr id="2" name="Picture 1" descr="Energia_slideHeader.jpg"/>
          <p:cNvPicPr>
            <a:picLocks noChangeAspect="1"/>
          </p:cNvPicPr>
          <p:nvPr/>
        </p:nvPicPr>
        <p:blipFill rotWithShape="1">
          <a:blip r:embed="rId8">
            <a:duotone>
              <a:prstClr val="black"/>
              <a:schemeClr val="accent1">
                <a:tint val="45000"/>
                <a:satMod val="400000"/>
              </a:schemeClr>
            </a:duotone>
            <a:extLst>
              <a:ext uri="{28A0092B-C50C-407E-A947-70E740481C1C}">
                <a14:useLocalDpi xmlns:a14="http://schemas.microsoft.com/office/drawing/2010/main" val="0"/>
              </a:ext>
            </a:extLst>
          </a:blip>
          <a:srcRect l="2257" t="93496" r="81869" b="1534"/>
          <a:stretch/>
        </p:blipFill>
        <p:spPr>
          <a:xfrm>
            <a:off x="199785" y="914400"/>
            <a:ext cx="1805748" cy="58391"/>
          </a:xfrm>
          <a:prstGeom prst="rect">
            <a:avLst/>
          </a:prstGeom>
        </p:spPr>
      </p:pic>
      <p:sp>
        <p:nvSpPr>
          <p:cNvPr id="1026" name="Text Placeholder 2"/>
          <p:cNvSpPr>
            <a:spLocks noGrp="1"/>
          </p:cNvSpPr>
          <p:nvPr>
            <p:ph type="body" idx="1"/>
          </p:nvPr>
        </p:nvSpPr>
        <p:spPr bwMode="auto">
          <a:xfrm>
            <a:off x="215412" y="1052713"/>
            <a:ext cx="8697057" cy="3689548"/>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315058" y="4913711"/>
            <a:ext cx="643303" cy="180975"/>
          </a:xfrm>
          <a:prstGeom prst="rect">
            <a:avLst/>
          </a:prstGeom>
        </p:spPr>
        <p:txBody>
          <a:bodyPr vert="horz" lIns="91440" tIns="45720" rIns="91440" bIns="45720" rtlCol="0" anchor="ctr"/>
          <a:lstStyle>
            <a:lvl1pPr algn="l" fontAlgn="auto">
              <a:spcBef>
                <a:spcPts val="0"/>
              </a:spcBef>
              <a:spcAft>
                <a:spcPts val="0"/>
              </a:spcAft>
              <a:defRPr sz="500" smtClean="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ACA8AA0E-A9E1-F24C-8016-A6293D84306A}" type="datetime1">
              <a:rPr lang="en-NZ" smtClean="0"/>
              <a:pPr>
                <a:defRPr/>
              </a:pPr>
              <a:t>8/10/23</a:t>
            </a:fld>
            <a:endParaRPr lang="en-GB" dirty="0"/>
          </a:p>
        </p:txBody>
      </p:sp>
      <p:sp>
        <p:nvSpPr>
          <p:cNvPr id="5" name="Footer Placeholder 4"/>
          <p:cNvSpPr>
            <a:spLocks noGrp="1"/>
          </p:cNvSpPr>
          <p:nvPr>
            <p:ph type="ftr" sz="quarter" idx="3"/>
          </p:nvPr>
        </p:nvSpPr>
        <p:spPr>
          <a:xfrm>
            <a:off x="958362" y="4913711"/>
            <a:ext cx="5911362" cy="180975"/>
          </a:xfrm>
          <a:prstGeom prst="rect">
            <a:avLst/>
          </a:prstGeom>
        </p:spPr>
        <p:txBody>
          <a:bodyPr vert="horz" lIns="91440" tIns="45720" rIns="91440" bIns="45720" rtlCol="0" anchor="ctr"/>
          <a:lstStyle>
            <a:lvl1pPr algn="l" fontAlgn="auto">
              <a:spcBef>
                <a:spcPts val="0"/>
              </a:spcBef>
              <a:spcAft>
                <a:spcPts val="0"/>
              </a:spcAft>
              <a:defRPr sz="500" dirty="0" smtClean="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endParaRPr lang="en-GB"/>
          </a:p>
        </p:txBody>
      </p:sp>
      <p:sp>
        <p:nvSpPr>
          <p:cNvPr id="6" name="Slide Number Placeholder 5"/>
          <p:cNvSpPr>
            <a:spLocks noGrp="1"/>
          </p:cNvSpPr>
          <p:nvPr>
            <p:ph type="sldNum" sz="quarter" idx="4"/>
          </p:nvPr>
        </p:nvSpPr>
        <p:spPr>
          <a:xfrm>
            <a:off x="14654" y="4913711"/>
            <a:ext cx="300404" cy="180975"/>
          </a:xfrm>
          <a:prstGeom prst="rect">
            <a:avLst/>
          </a:prstGeom>
        </p:spPr>
        <p:txBody>
          <a:bodyPr vert="horz" lIns="91440" tIns="45720" rIns="91440" bIns="45720" rtlCol="0" anchor="ctr"/>
          <a:lstStyle>
            <a:lvl1pPr algn="ctr" fontAlgn="auto">
              <a:spcBef>
                <a:spcPts val="0"/>
              </a:spcBef>
              <a:spcAft>
                <a:spcPts val="0"/>
              </a:spcAft>
              <a:defRPr sz="500" smtClean="0">
                <a:solidFill>
                  <a:schemeClr val="bg1">
                    <a:lumMod val="95000"/>
                  </a:schemeClr>
                </a:solidFill>
                <a:latin typeface="Verdana" panose="020B0604030504040204" pitchFamily="34" charset="0"/>
                <a:ea typeface="Verdana" panose="020B0604030504040204" pitchFamily="34" charset="0"/>
                <a:cs typeface="Verdana" panose="020B0604030504040204" pitchFamily="34" charset="0"/>
              </a:defRPr>
            </a:lvl1pPr>
          </a:lstStyle>
          <a:p>
            <a:pPr>
              <a:defRPr/>
            </a:pPr>
            <a:fld id="{BA3935BD-A15E-7446-9425-12D41B265A6E}" type="slidenum">
              <a:rPr lang="en-GB" smtClean="0"/>
              <a:pPr>
                <a:defRPr/>
              </a:pPr>
              <a:t>‹#›</a:t>
            </a:fld>
            <a:endParaRPr lang="en-GB" dirty="0"/>
          </a:p>
        </p:txBody>
      </p:sp>
      <p:sp>
        <p:nvSpPr>
          <p:cNvPr id="1033" name="Title Placeholder 1"/>
          <p:cNvSpPr>
            <a:spLocks noGrp="1"/>
          </p:cNvSpPr>
          <p:nvPr>
            <p:ph type="title"/>
          </p:nvPr>
        </p:nvSpPr>
        <p:spPr bwMode="auto">
          <a:xfrm>
            <a:off x="215412" y="67382"/>
            <a:ext cx="8697057" cy="785545"/>
          </a:xfrm>
          <a:prstGeom prst="rect">
            <a:avLst/>
          </a:prstGeom>
          <a:noFill/>
          <a:ln>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t>Click to edit Master title style</a:t>
            </a:r>
            <a:endParaRPr lang="en-GB" dirty="0"/>
          </a:p>
        </p:txBody>
      </p:sp>
      <p:pic>
        <p:nvPicPr>
          <p:cNvPr id="11" name="Picture 10" descr="Energia_slideFooter.jpg"/>
          <p:cNvPicPr>
            <a:picLocks noChangeAspect="1"/>
          </p:cNvPicPr>
          <p:nvPr userDrawn="1"/>
        </p:nvPicPr>
        <p:blipFill rotWithShape="1">
          <a:blip r:embed="rId7">
            <a:extLst>
              <a:ext uri="{28A0092B-C50C-407E-A947-70E740481C1C}">
                <a14:useLocalDpi xmlns:a14="http://schemas.microsoft.com/office/drawing/2010/main" val="0"/>
              </a:ext>
            </a:extLst>
          </a:blip>
          <a:srcRect l="301" r="386"/>
          <a:stretch/>
        </p:blipFill>
        <p:spPr>
          <a:xfrm>
            <a:off x="1" y="6515209"/>
            <a:ext cx="9913174" cy="357147"/>
          </a:xfrm>
          <a:prstGeom prst="rect">
            <a:avLst/>
          </a:prstGeom>
        </p:spPr>
      </p:pic>
      <p:pic>
        <p:nvPicPr>
          <p:cNvPr id="13" name="Content Placeholder 5" descr="Logo&#10;&#10;Description automatically generated">
            <a:extLst>
              <a:ext uri="{FF2B5EF4-FFF2-40B4-BE49-F238E27FC236}">
                <a16:creationId xmlns:a16="http://schemas.microsoft.com/office/drawing/2014/main" id="{375B3E50-AA61-FE49-AD66-9CEE233D453C}"/>
              </a:ext>
            </a:extLst>
          </p:cNvPr>
          <p:cNvPicPr>
            <a:picLocks noChangeAspect="1"/>
          </p:cNvPicPr>
          <p:nvPr userDrawn="1"/>
        </p:nvPicPr>
        <p:blipFill>
          <a:blip r:embed="rId9">
            <a:clrChange>
              <a:clrFrom>
                <a:srgbClr val="647C83"/>
              </a:clrFrom>
              <a:clrTo>
                <a:srgbClr val="647C83">
                  <a:alpha val="0"/>
                </a:srgbClr>
              </a:clrTo>
            </a:clrChange>
            <a:duotone>
              <a:schemeClr val="accent1">
                <a:shade val="45000"/>
                <a:satMod val="135000"/>
              </a:schemeClr>
              <a:prstClr val="white"/>
            </a:duotone>
            <a:extLst>
              <a:ext uri="{BEBA8EAE-BF5A-486C-A8C5-ECC9F3942E4B}">
                <a14:imgProps xmlns:a14="http://schemas.microsoft.com/office/drawing/2010/main">
                  <a14:imgLayer r:embed="rId10">
                    <a14:imgEffect>
                      <a14:saturation sat="33000"/>
                    </a14:imgEffect>
                  </a14:imgLayer>
                </a14:imgProps>
              </a:ext>
            </a:extLst>
          </a:blip>
          <a:stretch>
            <a:fillRect/>
          </a:stretch>
        </p:blipFill>
        <p:spPr>
          <a:xfrm>
            <a:off x="8136617" y="4860010"/>
            <a:ext cx="925071" cy="2834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7" r:id="rId5"/>
  </p:sldLayoutIdLst>
  <p:hf hdr="0" ftr="0" dt="0"/>
  <p:txStyles>
    <p:titleStyle>
      <a:lvl1pPr algn="l" defTabSz="342875" rtl="0" eaLnBrk="1" fontAlgn="base" hangingPunct="1">
        <a:spcBef>
          <a:spcPct val="0"/>
        </a:spcBef>
        <a:spcAft>
          <a:spcPct val="0"/>
        </a:spcAft>
        <a:defRPr sz="3600" b="1" i="0" kern="1200" spc="100" baseline="0">
          <a:solidFill>
            <a:schemeClr val="accent1">
              <a:lumMod val="50000"/>
            </a:schemeClr>
          </a:solidFill>
          <a:latin typeface="Avenir Next Demi Bold" panose="020B0503020202020204" pitchFamily="34" charset="0"/>
          <a:ea typeface="Verdana" panose="020B0604030504040204" pitchFamily="34" charset="0"/>
          <a:cs typeface="Verdana" panose="020B0604030504040204" pitchFamily="34" charset="0"/>
        </a:defRPr>
      </a:lvl1pPr>
      <a:lvl2pPr algn="l" defTabSz="342875" rtl="0" eaLnBrk="1" fontAlgn="base" hangingPunct="1">
        <a:spcBef>
          <a:spcPct val="0"/>
        </a:spcBef>
        <a:spcAft>
          <a:spcPct val="0"/>
        </a:spcAft>
        <a:defRPr sz="2250">
          <a:solidFill>
            <a:schemeClr val="bg1"/>
          </a:solidFill>
          <a:latin typeface="Arial" charset="0"/>
          <a:ea typeface="ＭＳ Ｐゴシック" charset="0"/>
        </a:defRPr>
      </a:lvl2pPr>
      <a:lvl3pPr algn="l" defTabSz="342875" rtl="0" eaLnBrk="1" fontAlgn="base" hangingPunct="1">
        <a:spcBef>
          <a:spcPct val="0"/>
        </a:spcBef>
        <a:spcAft>
          <a:spcPct val="0"/>
        </a:spcAft>
        <a:defRPr sz="2250">
          <a:solidFill>
            <a:schemeClr val="bg1"/>
          </a:solidFill>
          <a:latin typeface="Arial" charset="0"/>
          <a:ea typeface="ＭＳ Ｐゴシック" charset="0"/>
        </a:defRPr>
      </a:lvl3pPr>
      <a:lvl4pPr algn="l" defTabSz="342875" rtl="0" eaLnBrk="1" fontAlgn="base" hangingPunct="1">
        <a:spcBef>
          <a:spcPct val="0"/>
        </a:spcBef>
        <a:spcAft>
          <a:spcPct val="0"/>
        </a:spcAft>
        <a:defRPr sz="2250">
          <a:solidFill>
            <a:schemeClr val="bg1"/>
          </a:solidFill>
          <a:latin typeface="Arial" charset="0"/>
          <a:ea typeface="ＭＳ Ｐゴシック" charset="0"/>
        </a:defRPr>
      </a:lvl4pPr>
      <a:lvl5pPr algn="l" defTabSz="342875" rtl="0" eaLnBrk="1" fontAlgn="base" hangingPunct="1">
        <a:spcBef>
          <a:spcPct val="0"/>
        </a:spcBef>
        <a:spcAft>
          <a:spcPct val="0"/>
        </a:spcAft>
        <a:defRPr sz="2250">
          <a:solidFill>
            <a:schemeClr val="bg1"/>
          </a:solidFill>
          <a:latin typeface="Arial" charset="0"/>
          <a:ea typeface="ＭＳ Ｐゴシック" charset="0"/>
        </a:defRPr>
      </a:lvl5pPr>
      <a:lvl6pPr marL="342875" algn="l" defTabSz="342875" rtl="0" eaLnBrk="1" fontAlgn="base" hangingPunct="1">
        <a:spcBef>
          <a:spcPct val="0"/>
        </a:spcBef>
        <a:spcAft>
          <a:spcPct val="0"/>
        </a:spcAft>
        <a:defRPr sz="2250">
          <a:solidFill>
            <a:schemeClr val="bg1"/>
          </a:solidFill>
          <a:latin typeface="Arial" charset="0"/>
          <a:ea typeface="ＭＳ Ｐゴシック" charset="0"/>
        </a:defRPr>
      </a:lvl6pPr>
      <a:lvl7pPr marL="685749" algn="l" defTabSz="342875" rtl="0" eaLnBrk="1" fontAlgn="base" hangingPunct="1">
        <a:spcBef>
          <a:spcPct val="0"/>
        </a:spcBef>
        <a:spcAft>
          <a:spcPct val="0"/>
        </a:spcAft>
        <a:defRPr sz="2250">
          <a:solidFill>
            <a:schemeClr val="bg1"/>
          </a:solidFill>
          <a:latin typeface="Arial" charset="0"/>
          <a:ea typeface="ＭＳ Ｐゴシック" charset="0"/>
        </a:defRPr>
      </a:lvl7pPr>
      <a:lvl8pPr marL="1028624" algn="l" defTabSz="342875" rtl="0" eaLnBrk="1" fontAlgn="base" hangingPunct="1">
        <a:spcBef>
          <a:spcPct val="0"/>
        </a:spcBef>
        <a:spcAft>
          <a:spcPct val="0"/>
        </a:spcAft>
        <a:defRPr sz="2250">
          <a:solidFill>
            <a:schemeClr val="bg1"/>
          </a:solidFill>
          <a:latin typeface="Arial" charset="0"/>
          <a:ea typeface="ＭＳ Ｐゴシック" charset="0"/>
        </a:defRPr>
      </a:lvl8pPr>
      <a:lvl9pPr marL="1371498" algn="l" defTabSz="342875" rtl="0" eaLnBrk="1" fontAlgn="base" hangingPunct="1">
        <a:spcBef>
          <a:spcPct val="0"/>
        </a:spcBef>
        <a:spcAft>
          <a:spcPct val="0"/>
        </a:spcAft>
        <a:defRPr sz="2250">
          <a:solidFill>
            <a:schemeClr val="bg1"/>
          </a:solidFill>
          <a:latin typeface="Arial" charset="0"/>
          <a:ea typeface="ＭＳ Ｐゴシック" charset="0"/>
        </a:defRPr>
      </a:lvl9pPr>
    </p:titleStyle>
    <p:bodyStyle>
      <a:lvl1pPr marL="0" indent="0" algn="l" defTabSz="342875" rtl="0" eaLnBrk="1" fontAlgn="base" hangingPunct="1">
        <a:spcBef>
          <a:spcPts val="1125"/>
        </a:spcBef>
        <a:spcAft>
          <a:spcPct val="0"/>
        </a:spcAft>
        <a:buFont typeface="Arial" charset="0"/>
        <a:buNone/>
        <a:tabLst/>
        <a:defRPr sz="2000" b="0" i="0" kern="1200" spc="50" baseline="0">
          <a:solidFill>
            <a:schemeClr val="accent1">
              <a:lumMod val="50000"/>
            </a:schemeClr>
          </a:solidFill>
          <a:latin typeface="Avenir Next Demi Bold" panose="020B0503020202020204" pitchFamily="34" charset="0"/>
          <a:ea typeface="Verdana" panose="020B0604030504040204" pitchFamily="34" charset="0"/>
          <a:cs typeface="Verdana" panose="020B0604030504040204" pitchFamily="34" charset="0"/>
        </a:defRPr>
      </a:lvl1pPr>
      <a:lvl2pPr marL="234536" indent="-229773" algn="l" defTabSz="342875" rtl="0" eaLnBrk="1" fontAlgn="base" hangingPunct="1">
        <a:spcBef>
          <a:spcPts val="600"/>
        </a:spcBef>
        <a:spcAft>
          <a:spcPct val="0"/>
        </a:spcAft>
        <a:buFont typeface="Arial" charset="0"/>
        <a:buChar char="•"/>
        <a:tabLst/>
        <a:defRPr sz="1800" b="0" i="0" kern="1200">
          <a:solidFill>
            <a:schemeClr val="accent1">
              <a:lumMod val="50000"/>
            </a:schemeClr>
          </a:solidFill>
          <a:latin typeface="Avenir Next Medium" panose="020B0503020202020204" pitchFamily="34" charset="0"/>
          <a:ea typeface="Verdana" panose="020B0604030504040204" pitchFamily="34" charset="0"/>
          <a:cs typeface="Verdana" panose="020B0604030504040204" pitchFamily="34" charset="0"/>
        </a:defRPr>
      </a:lvl2pPr>
      <a:lvl3pPr marL="535741" indent="-165485" algn="l" defTabSz="342875" rtl="0" eaLnBrk="1" fontAlgn="base" hangingPunct="1">
        <a:spcBef>
          <a:spcPct val="20000"/>
        </a:spcBef>
        <a:spcAft>
          <a:spcPct val="0"/>
        </a:spcAft>
        <a:buFont typeface=".AppleSystemUIFont" charset="-120"/>
        <a:buChar char="-"/>
        <a:tabLst/>
        <a:defRPr sz="1600" b="0" i="0" kern="1200">
          <a:solidFill>
            <a:schemeClr val="accent1">
              <a:lumMod val="50000"/>
            </a:schemeClr>
          </a:solidFill>
          <a:latin typeface="Avenir Next Medium" panose="020B0503020202020204" pitchFamily="34" charset="0"/>
          <a:ea typeface="Verdana" panose="020B0604030504040204" pitchFamily="34" charset="0"/>
          <a:cs typeface="Verdana" panose="020B0604030504040204" pitchFamily="34" charset="0"/>
        </a:defRPr>
      </a:lvl3pPr>
      <a:lvl4pPr marL="1200060" indent="-171438" algn="l" defTabSz="342875" rtl="0" eaLnBrk="1" fontAlgn="base" hangingPunct="1">
        <a:spcBef>
          <a:spcPct val="20000"/>
        </a:spcBef>
        <a:spcAft>
          <a:spcPct val="0"/>
        </a:spcAft>
        <a:buFont typeface="Arial" charset="0"/>
        <a:buChar char="–"/>
        <a:defRPr sz="2100" kern="1200">
          <a:solidFill>
            <a:schemeClr val="tx1"/>
          </a:solidFill>
          <a:latin typeface="Arial"/>
          <a:ea typeface="ＭＳ Ｐゴシック" charset="0"/>
          <a:cs typeface="Arial"/>
        </a:defRPr>
      </a:lvl4pPr>
      <a:lvl5pPr marL="1542935" indent="-171438" algn="l" defTabSz="342875" rtl="0" eaLnBrk="1" fontAlgn="base" hangingPunct="1">
        <a:spcBef>
          <a:spcPct val="20000"/>
        </a:spcBef>
        <a:spcAft>
          <a:spcPct val="0"/>
        </a:spcAft>
        <a:buFont typeface="Arial" charset="0"/>
        <a:buChar char="»"/>
        <a:defRPr sz="2100" kern="1200">
          <a:solidFill>
            <a:schemeClr val="tx1"/>
          </a:solidFill>
          <a:latin typeface="Arial"/>
          <a:ea typeface="ＭＳ Ｐゴシック" charset="0"/>
          <a:cs typeface="Arial"/>
        </a:defRPr>
      </a:lvl5pPr>
      <a:lvl6pPr marL="1885809" indent="-171438" algn="l" defTabSz="342875" rtl="0" eaLnBrk="1" latinLnBrk="0" hangingPunct="1">
        <a:spcBef>
          <a:spcPct val="20000"/>
        </a:spcBef>
        <a:buFont typeface="Arial"/>
        <a:buChar char="•"/>
        <a:defRPr sz="1500" kern="1200">
          <a:solidFill>
            <a:schemeClr val="tx1"/>
          </a:solidFill>
          <a:latin typeface="+mn-lt"/>
          <a:ea typeface="+mn-ea"/>
          <a:cs typeface="+mn-cs"/>
        </a:defRPr>
      </a:lvl6pPr>
      <a:lvl7pPr marL="2228684" indent="-171438" algn="l" defTabSz="342875" rtl="0" eaLnBrk="1" latinLnBrk="0" hangingPunct="1">
        <a:spcBef>
          <a:spcPct val="20000"/>
        </a:spcBef>
        <a:buFont typeface="Arial"/>
        <a:buChar char="•"/>
        <a:defRPr sz="1500" kern="1200">
          <a:solidFill>
            <a:schemeClr val="tx1"/>
          </a:solidFill>
          <a:latin typeface="+mn-lt"/>
          <a:ea typeface="+mn-ea"/>
          <a:cs typeface="+mn-cs"/>
        </a:defRPr>
      </a:lvl7pPr>
      <a:lvl8pPr marL="2571558" indent="-171438" algn="l" defTabSz="342875" rtl="0" eaLnBrk="1" latinLnBrk="0" hangingPunct="1">
        <a:spcBef>
          <a:spcPct val="20000"/>
        </a:spcBef>
        <a:buFont typeface="Arial"/>
        <a:buChar char="•"/>
        <a:defRPr sz="1500" kern="1200">
          <a:solidFill>
            <a:schemeClr val="tx1"/>
          </a:solidFill>
          <a:latin typeface="+mn-lt"/>
          <a:ea typeface="+mn-ea"/>
          <a:cs typeface="+mn-cs"/>
        </a:defRPr>
      </a:lvl8pPr>
      <a:lvl9pPr marL="2914433" indent="-171438" algn="l" defTabSz="342875"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75" rtl="0" eaLnBrk="1" latinLnBrk="0" hangingPunct="1">
        <a:defRPr sz="1350" kern="1200">
          <a:solidFill>
            <a:schemeClr val="tx1"/>
          </a:solidFill>
          <a:latin typeface="+mn-lt"/>
          <a:ea typeface="+mn-ea"/>
          <a:cs typeface="+mn-cs"/>
        </a:defRPr>
      </a:lvl1pPr>
      <a:lvl2pPr marL="342875" algn="l" defTabSz="342875" rtl="0" eaLnBrk="1" latinLnBrk="0" hangingPunct="1">
        <a:defRPr sz="1350" kern="1200">
          <a:solidFill>
            <a:schemeClr val="tx1"/>
          </a:solidFill>
          <a:latin typeface="+mn-lt"/>
          <a:ea typeface="+mn-ea"/>
          <a:cs typeface="+mn-cs"/>
        </a:defRPr>
      </a:lvl2pPr>
      <a:lvl3pPr marL="685749" algn="l" defTabSz="342875" rtl="0" eaLnBrk="1" latinLnBrk="0" hangingPunct="1">
        <a:defRPr sz="1350" kern="1200">
          <a:solidFill>
            <a:schemeClr val="tx1"/>
          </a:solidFill>
          <a:latin typeface="+mn-lt"/>
          <a:ea typeface="+mn-ea"/>
          <a:cs typeface="+mn-cs"/>
        </a:defRPr>
      </a:lvl3pPr>
      <a:lvl4pPr marL="1028624" algn="l" defTabSz="342875" rtl="0" eaLnBrk="1" latinLnBrk="0" hangingPunct="1">
        <a:defRPr sz="1350" kern="1200">
          <a:solidFill>
            <a:schemeClr val="tx1"/>
          </a:solidFill>
          <a:latin typeface="+mn-lt"/>
          <a:ea typeface="+mn-ea"/>
          <a:cs typeface="+mn-cs"/>
        </a:defRPr>
      </a:lvl4pPr>
      <a:lvl5pPr marL="1371498" algn="l" defTabSz="342875" rtl="0" eaLnBrk="1" latinLnBrk="0" hangingPunct="1">
        <a:defRPr sz="1350" kern="1200">
          <a:solidFill>
            <a:schemeClr val="tx1"/>
          </a:solidFill>
          <a:latin typeface="+mn-lt"/>
          <a:ea typeface="+mn-ea"/>
          <a:cs typeface="+mn-cs"/>
        </a:defRPr>
      </a:lvl5pPr>
      <a:lvl6pPr marL="1714373" algn="l" defTabSz="342875" rtl="0" eaLnBrk="1" latinLnBrk="0" hangingPunct="1">
        <a:defRPr sz="1350" kern="1200">
          <a:solidFill>
            <a:schemeClr val="tx1"/>
          </a:solidFill>
          <a:latin typeface="+mn-lt"/>
          <a:ea typeface="+mn-ea"/>
          <a:cs typeface="+mn-cs"/>
        </a:defRPr>
      </a:lvl6pPr>
      <a:lvl7pPr marL="2057246" algn="l" defTabSz="342875" rtl="0" eaLnBrk="1" latinLnBrk="0" hangingPunct="1">
        <a:defRPr sz="1350" kern="1200">
          <a:solidFill>
            <a:schemeClr val="tx1"/>
          </a:solidFill>
          <a:latin typeface="+mn-lt"/>
          <a:ea typeface="+mn-ea"/>
          <a:cs typeface="+mn-cs"/>
        </a:defRPr>
      </a:lvl7pPr>
      <a:lvl8pPr marL="2400120" algn="l" defTabSz="342875" rtl="0" eaLnBrk="1" latinLnBrk="0" hangingPunct="1">
        <a:defRPr sz="1350" kern="1200">
          <a:solidFill>
            <a:schemeClr val="tx1"/>
          </a:solidFill>
          <a:latin typeface="+mn-lt"/>
          <a:ea typeface="+mn-ea"/>
          <a:cs typeface="+mn-cs"/>
        </a:defRPr>
      </a:lvl8pPr>
      <a:lvl9pPr marL="2742995" algn="l" defTabSz="342875"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ctrTitle"/>
          </p:nvPr>
        </p:nvSpPr>
        <p:spPr/>
        <p:txBody>
          <a:bodyPr>
            <a:normAutofit fontScale="90000"/>
          </a:bodyPr>
          <a:lstStyle/>
          <a:p>
            <a:r>
              <a:rPr lang="en-AU" dirty="0"/>
              <a:t>Electricity Distribution Sector</a:t>
            </a:r>
            <a:br>
              <a:rPr lang="en-AU" dirty="0"/>
            </a:br>
            <a:r>
              <a:rPr lang="en-AU" dirty="0"/>
              <a:t>Cyclone Gabrielle Review</a:t>
            </a:r>
          </a:p>
        </p:txBody>
      </p:sp>
      <p:sp>
        <p:nvSpPr>
          <p:cNvPr id="9" name="Subtitle 8"/>
          <p:cNvSpPr>
            <a:spLocks noGrp="1"/>
          </p:cNvSpPr>
          <p:nvPr>
            <p:ph type="subTitle" idx="1"/>
          </p:nvPr>
        </p:nvSpPr>
        <p:spPr/>
        <p:txBody>
          <a:bodyPr/>
          <a:lstStyle/>
          <a:p>
            <a:r>
              <a:rPr lang="en-AU" dirty="0"/>
              <a:t>ENA Webinar</a:t>
            </a:r>
          </a:p>
          <a:p>
            <a:r>
              <a:rPr lang="en-AU" dirty="0"/>
              <a:t>09 October 2023</a:t>
            </a:r>
          </a:p>
        </p:txBody>
      </p:sp>
      <p:sp>
        <p:nvSpPr>
          <p:cNvPr id="2" name="Slide Number Placeholder 1"/>
          <p:cNvSpPr>
            <a:spLocks noGrp="1"/>
          </p:cNvSpPr>
          <p:nvPr>
            <p:ph type="sldNum" sz="quarter" idx="12"/>
          </p:nvPr>
        </p:nvSpPr>
        <p:spPr/>
        <p:txBody>
          <a:bodyPr/>
          <a:lstStyle/>
          <a:p>
            <a:fld id="{F67CDC9F-7B4E-D944-9A25-EA9B4307D326}" type="slidenum">
              <a:rPr lang="en-GB" smtClean="0"/>
              <a:pPr/>
              <a:t>1</a:t>
            </a:fld>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B499-4CBB-5996-9A02-24CC104296E7}"/>
              </a:ext>
            </a:extLst>
          </p:cNvPr>
          <p:cNvSpPr>
            <a:spLocks noGrp="1"/>
          </p:cNvSpPr>
          <p:nvPr>
            <p:ph type="title"/>
          </p:nvPr>
        </p:nvSpPr>
        <p:spPr/>
        <p:txBody>
          <a:bodyPr/>
          <a:lstStyle/>
          <a:p>
            <a:r>
              <a:rPr lang="en-AU" dirty="0"/>
              <a:t>Learnings—causes </a:t>
            </a:r>
          </a:p>
        </p:txBody>
      </p:sp>
      <p:sp>
        <p:nvSpPr>
          <p:cNvPr id="3" name="Content Placeholder 2">
            <a:extLst>
              <a:ext uri="{FF2B5EF4-FFF2-40B4-BE49-F238E27FC236}">
                <a16:creationId xmlns:a16="http://schemas.microsoft.com/office/drawing/2014/main" id="{539BA1C3-3472-51CA-252C-8D4A9D203453}"/>
              </a:ext>
            </a:extLst>
          </p:cNvPr>
          <p:cNvSpPr>
            <a:spLocks noGrp="1"/>
          </p:cNvSpPr>
          <p:nvPr>
            <p:ph idx="1"/>
          </p:nvPr>
        </p:nvSpPr>
        <p:spPr/>
        <p:txBody>
          <a:bodyPr>
            <a:normAutofit/>
          </a:bodyPr>
          <a:lstStyle/>
          <a:p>
            <a:r>
              <a:rPr lang="en-AU" dirty="0"/>
              <a:t>The inability to reduce some risks and not fully recognising others drove the scale of the outage</a:t>
            </a:r>
          </a:p>
          <a:p>
            <a:pPr lvl="1"/>
            <a:r>
              <a:rPr lang="en-AU" dirty="0"/>
              <a:t>Out-of-zone trees were the largest cause of outages and could not be mitigated prior due to the narrow focus of the current tree regs</a:t>
            </a:r>
          </a:p>
          <a:p>
            <a:pPr lvl="1"/>
            <a:r>
              <a:rPr lang="en-AU" dirty="0"/>
              <a:t>The flooding damage in Hawkes Bay was significant, and that vulnerability (overtopping flood banks) was not well understood nor mitigated prior. It was also a complex restoration that took time to complete</a:t>
            </a:r>
          </a:p>
          <a:p>
            <a:pPr lvl="1"/>
            <a:r>
              <a:rPr lang="en-AU" dirty="0"/>
              <a:t>The significant number of outages (that was difficult to anticipate and plan for with foresight) caused resource constraints impacting restoration time—mutual aid was provided but took time to arrive</a:t>
            </a:r>
          </a:p>
          <a:p>
            <a:pPr lvl="1"/>
            <a:r>
              <a:rPr lang="en-AU" dirty="0"/>
              <a:t>Access restrictions, to the extent they occurred, were not anticipated</a:t>
            </a:r>
          </a:p>
          <a:p>
            <a:pPr lvl="1"/>
            <a:endParaRPr lang="en-AU" dirty="0"/>
          </a:p>
          <a:p>
            <a:pPr lvl="1"/>
            <a:endParaRPr lang="en-AU" dirty="0"/>
          </a:p>
          <a:p>
            <a:endParaRPr lang="en-AU" dirty="0"/>
          </a:p>
        </p:txBody>
      </p:sp>
      <p:sp>
        <p:nvSpPr>
          <p:cNvPr id="5" name="Slide Number Placeholder 4">
            <a:extLst>
              <a:ext uri="{FF2B5EF4-FFF2-40B4-BE49-F238E27FC236}">
                <a16:creationId xmlns:a16="http://schemas.microsoft.com/office/drawing/2014/main" id="{B98E2692-6BE9-68D3-6A36-0F059E9CBB0B}"/>
              </a:ext>
            </a:extLst>
          </p:cNvPr>
          <p:cNvSpPr>
            <a:spLocks noGrp="1"/>
          </p:cNvSpPr>
          <p:nvPr>
            <p:ph type="sldNum" sz="quarter" idx="12"/>
          </p:nvPr>
        </p:nvSpPr>
        <p:spPr/>
        <p:txBody>
          <a:bodyPr/>
          <a:lstStyle/>
          <a:p>
            <a:pPr>
              <a:defRPr/>
            </a:pPr>
            <a:fld id="{54E5CABD-D8CA-E948-93AD-71841A98612B}" type="slidenum">
              <a:rPr lang="en-GB" smtClean="0"/>
              <a:pPr>
                <a:defRPr/>
              </a:pPr>
              <a:t>10</a:t>
            </a:fld>
            <a:endParaRPr lang="en-GB" dirty="0"/>
          </a:p>
        </p:txBody>
      </p:sp>
    </p:spTree>
    <p:extLst>
      <p:ext uri="{BB962C8B-B14F-4D97-AF65-F5344CB8AC3E}">
        <p14:creationId xmlns:p14="http://schemas.microsoft.com/office/powerpoint/2010/main" val="227055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B499-4CBB-5996-9A02-24CC104296E7}"/>
              </a:ext>
            </a:extLst>
          </p:cNvPr>
          <p:cNvSpPr>
            <a:spLocks noGrp="1"/>
          </p:cNvSpPr>
          <p:nvPr>
            <p:ph type="title"/>
          </p:nvPr>
        </p:nvSpPr>
        <p:spPr>
          <a:xfrm>
            <a:off x="215412" y="67382"/>
            <a:ext cx="8697057" cy="785545"/>
          </a:xfrm>
        </p:spPr>
        <p:txBody>
          <a:bodyPr/>
          <a:lstStyle/>
          <a:p>
            <a:r>
              <a:rPr lang="en-AU" dirty="0"/>
              <a:t>Learnings—resources </a:t>
            </a:r>
          </a:p>
        </p:txBody>
      </p:sp>
      <p:sp>
        <p:nvSpPr>
          <p:cNvPr id="7" name="Content Placeholder 6">
            <a:extLst>
              <a:ext uri="{FF2B5EF4-FFF2-40B4-BE49-F238E27FC236}">
                <a16:creationId xmlns:a16="http://schemas.microsoft.com/office/drawing/2014/main" id="{26AEAA25-6D26-5CEA-6662-B7CCE5E08414}"/>
              </a:ext>
            </a:extLst>
          </p:cNvPr>
          <p:cNvSpPr>
            <a:spLocks noGrp="1"/>
          </p:cNvSpPr>
          <p:nvPr>
            <p:ph idx="1"/>
          </p:nvPr>
        </p:nvSpPr>
        <p:spPr>
          <a:xfrm>
            <a:off x="215412" y="1052713"/>
            <a:ext cx="8697057" cy="3689548"/>
          </a:xfrm>
        </p:spPr>
        <p:txBody>
          <a:bodyPr>
            <a:normAutofit/>
          </a:bodyPr>
          <a:lstStyle/>
          <a:p>
            <a:r>
              <a:rPr lang="en-AU" dirty="0"/>
              <a:t>Resource escalation helps, but has its limits…</a:t>
            </a:r>
          </a:p>
          <a:p>
            <a:pPr lvl="1"/>
            <a:r>
              <a:rPr lang="en-AU" dirty="0"/>
              <a:t>Field resource escalation has its limit. In this case due to the number of companies impacted (restricting availability), roading damage (restricting access), and logistics and management limitations within affected businesses</a:t>
            </a:r>
          </a:p>
          <a:p>
            <a:pPr lvl="1"/>
            <a:r>
              <a:rPr lang="en-AU" dirty="0"/>
              <a:t>Control room resource constraints were experienced in the areas where damage was greatest, but due to commonality in some control systems, resources could be transferred from SI companies to NI companies. This provide some relief, but didn’t fully resolve constraints</a:t>
            </a:r>
          </a:p>
          <a:p>
            <a:pPr lvl="1"/>
            <a:r>
              <a:rPr lang="en-AU" dirty="0"/>
              <a:t>Controllers resource escalation also has its limit, due to the size of the resource pool and limited buddy-support in the host company</a:t>
            </a:r>
          </a:p>
          <a:p>
            <a:endParaRPr lang="en-AU" dirty="0"/>
          </a:p>
        </p:txBody>
      </p:sp>
      <p:sp>
        <p:nvSpPr>
          <p:cNvPr id="5" name="Slide Number Placeholder 4">
            <a:extLst>
              <a:ext uri="{FF2B5EF4-FFF2-40B4-BE49-F238E27FC236}">
                <a16:creationId xmlns:a16="http://schemas.microsoft.com/office/drawing/2014/main" id="{B98E2692-6BE9-68D3-6A36-0F059E9CBB0B}"/>
              </a:ext>
            </a:extLst>
          </p:cNvPr>
          <p:cNvSpPr>
            <a:spLocks noGrp="1"/>
          </p:cNvSpPr>
          <p:nvPr>
            <p:ph type="sldNum" sz="quarter" idx="12"/>
          </p:nvPr>
        </p:nvSpPr>
        <p:spPr>
          <a:xfrm>
            <a:off x="14654" y="4913711"/>
            <a:ext cx="300404" cy="180975"/>
          </a:xfrm>
        </p:spPr>
        <p:txBody>
          <a:bodyPr/>
          <a:lstStyle/>
          <a:p>
            <a:fld id="{54E5CABD-D8CA-E948-93AD-71841A98612B}" type="slidenum">
              <a:rPr lang="en-GB" smtClean="0"/>
              <a:pPr/>
              <a:t>11</a:t>
            </a:fld>
            <a:endParaRPr lang="en-GB" dirty="0"/>
          </a:p>
        </p:txBody>
      </p:sp>
    </p:spTree>
    <p:extLst>
      <p:ext uri="{BB962C8B-B14F-4D97-AF65-F5344CB8AC3E}">
        <p14:creationId xmlns:p14="http://schemas.microsoft.com/office/powerpoint/2010/main" val="649284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6B8C9-E853-D3E3-A787-2D48C9454DF8}"/>
              </a:ext>
            </a:extLst>
          </p:cNvPr>
          <p:cNvSpPr>
            <a:spLocks noGrp="1"/>
          </p:cNvSpPr>
          <p:nvPr>
            <p:ph type="title"/>
          </p:nvPr>
        </p:nvSpPr>
        <p:spPr/>
        <p:txBody>
          <a:bodyPr/>
          <a:lstStyle/>
          <a:p>
            <a:r>
              <a:rPr lang="en-AU" dirty="0"/>
              <a:t>Learnings—interdependencies </a:t>
            </a:r>
          </a:p>
        </p:txBody>
      </p:sp>
      <p:sp>
        <p:nvSpPr>
          <p:cNvPr id="4" name="Text Placeholder 3">
            <a:extLst>
              <a:ext uri="{FF2B5EF4-FFF2-40B4-BE49-F238E27FC236}">
                <a16:creationId xmlns:a16="http://schemas.microsoft.com/office/drawing/2014/main" id="{41409AA0-DAA4-03F9-5BC2-43DCC69DBDB1}"/>
              </a:ext>
            </a:extLst>
          </p:cNvPr>
          <p:cNvSpPr>
            <a:spLocks noGrp="1"/>
          </p:cNvSpPr>
          <p:nvPr>
            <p:ph idx="1"/>
          </p:nvPr>
        </p:nvSpPr>
        <p:spPr>
          <a:xfrm>
            <a:off x="215412" y="1052712"/>
            <a:ext cx="8697057" cy="3647119"/>
          </a:xfrm>
        </p:spPr>
        <p:txBody>
          <a:bodyPr>
            <a:normAutofit/>
          </a:bodyPr>
          <a:lstStyle/>
          <a:p>
            <a:r>
              <a:rPr lang="en-AU" dirty="0"/>
              <a:t>Interdependencies caused delays…</a:t>
            </a:r>
          </a:p>
          <a:p>
            <a:pPr lvl="1"/>
            <a:r>
              <a:rPr lang="en-AU" dirty="0"/>
              <a:t>The </a:t>
            </a:r>
            <a:r>
              <a:rPr lang="en-AU" b="1" dirty="0">
                <a:latin typeface="Avenir Next" panose="020B0503020202020204" pitchFamily="34" charset="0"/>
              </a:rPr>
              <a:t>failure of the roading network </a:t>
            </a:r>
            <a:r>
              <a:rPr lang="en-AU" dirty="0"/>
              <a:t>was material on the East Coast, Hawkes Bay and rural areas around Auckland. Roading damage, and lack of visibility of the roading damage, impacted planning and delayed restoration efforts</a:t>
            </a:r>
          </a:p>
          <a:p>
            <a:pPr lvl="1"/>
            <a:r>
              <a:rPr lang="en-AU" dirty="0"/>
              <a:t>The </a:t>
            </a:r>
            <a:r>
              <a:rPr lang="en-AU" b="1" dirty="0">
                <a:latin typeface="Avenir Next" panose="020B0503020202020204" pitchFamily="34" charset="0"/>
              </a:rPr>
              <a:t>communications failure </a:t>
            </a:r>
            <a:r>
              <a:rPr lang="en-AU" dirty="0"/>
              <a:t>(due to back-haul fibre damage) on the East Coast was material and prevented customers from reporting faults. This, combined with the access issues and delays in aerial surveys, impacted restoration</a:t>
            </a:r>
          </a:p>
          <a:p>
            <a:pPr lvl="1"/>
            <a:r>
              <a:rPr lang="en-AU" dirty="0"/>
              <a:t>Failure of public telecommunications due to short cell-tower battery backup impacted field and network communications and delayed restoration efforts</a:t>
            </a:r>
          </a:p>
          <a:p>
            <a:endParaRPr lang="en-AU" dirty="0"/>
          </a:p>
          <a:p>
            <a:endParaRPr lang="en-AU" dirty="0"/>
          </a:p>
          <a:p>
            <a:endParaRPr lang="en-AU" dirty="0"/>
          </a:p>
        </p:txBody>
      </p:sp>
    </p:spTree>
    <p:extLst>
      <p:ext uri="{BB962C8B-B14F-4D97-AF65-F5344CB8AC3E}">
        <p14:creationId xmlns:p14="http://schemas.microsoft.com/office/powerpoint/2010/main" val="2079440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6A8F4-D651-FBAA-DD8B-EB744545B76B}"/>
              </a:ext>
            </a:extLst>
          </p:cNvPr>
          <p:cNvSpPr>
            <a:spLocks noGrp="1"/>
          </p:cNvSpPr>
          <p:nvPr>
            <p:ph type="title"/>
          </p:nvPr>
        </p:nvSpPr>
        <p:spPr>
          <a:xfrm>
            <a:off x="215412" y="67382"/>
            <a:ext cx="8697057" cy="785545"/>
          </a:xfrm>
        </p:spPr>
        <p:txBody>
          <a:bodyPr/>
          <a:lstStyle/>
          <a:p>
            <a:r>
              <a:rPr lang="en-NZ" dirty="0"/>
              <a:t>Actions to drive improvements</a:t>
            </a:r>
          </a:p>
        </p:txBody>
      </p:sp>
      <p:graphicFrame>
        <p:nvGraphicFramePr>
          <p:cNvPr id="6" name="Table 8">
            <a:extLst>
              <a:ext uri="{FF2B5EF4-FFF2-40B4-BE49-F238E27FC236}">
                <a16:creationId xmlns:a16="http://schemas.microsoft.com/office/drawing/2014/main" id="{13711011-4F17-B1CE-203C-BD7D68B17766}"/>
              </a:ext>
            </a:extLst>
          </p:cNvPr>
          <p:cNvGraphicFramePr>
            <a:graphicFrameLocks noGrp="1"/>
          </p:cNvGraphicFramePr>
          <p:nvPr>
            <p:extLst>
              <p:ext uri="{D42A27DB-BD31-4B8C-83A1-F6EECF244321}">
                <p14:modId xmlns:p14="http://schemas.microsoft.com/office/powerpoint/2010/main" val="1103049906"/>
              </p:ext>
            </p:extLst>
          </p:nvPr>
        </p:nvGraphicFramePr>
        <p:xfrm>
          <a:off x="241620" y="1241636"/>
          <a:ext cx="8551397" cy="3524328"/>
        </p:xfrm>
        <a:graphic>
          <a:graphicData uri="http://schemas.openxmlformats.org/drawingml/2006/table">
            <a:tbl>
              <a:tblPr firstRow="1" bandRow="1">
                <a:tableStyleId>{5C22544A-7EE6-4342-B048-85BDC9FD1C3A}</a:tableStyleId>
              </a:tblPr>
              <a:tblGrid>
                <a:gridCol w="8551397">
                  <a:extLst>
                    <a:ext uri="{9D8B030D-6E8A-4147-A177-3AD203B41FA5}">
                      <a16:colId xmlns:a16="http://schemas.microsoft.com/office/drawing/2014/main" val="2419178160"/>
                    </a:ext>
                  </a:extLst>
                </a:gridCol>
              </a:tblGrid>
              <a:tr h="357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NZ" sz="1800" b="1" i="0" dirty="0">
                          <a:latin typeface="Avenir Next" panose="020B0503020202020204" pitchFamily="34" charset="0"/>
                        </a:rPr>
                        <a:t>Drivers of improvements (more details in the report)</a:t>
                      </a:r>
                    </a:p>
                  </a:txBody>
                  <a:tcPr marL="68580" marR="68580" marT="34290" marB="34290"/>
                </a:tc>
                <a:extLst>
                  <a:ext uri="{0D108BD9-81ED-4DB2-BD59-A6C34878D82A}">
                    <a16:rowId xmlns:a16="http://schemas.microsoft.com/office/drawing/2014/main" val="466119552"/>
                  </a:ext>
                </a:extLst>
              </a:tr>
              <a:tr h="1216519">
                <a:tc>
                  <a:txBody>
                    <a:bodyPr/>
                    <a:lstStyle/>
                    <a:p>
                      <a:r>
                        <a:rPr lang="en-NZ" sz="1800" b="0" i="0" dirty="0">
                          <a:latin typeface="Avenir Next Medium" panose="020B0503020202020204" pitchFamily="34" charset="0"/>
                        </a:rPr>
                        <a:t>Specific asset </a:t>
                      </a:r>
                      <a:r>
                        <a:rPr lang="en-NZ" sz="1800" b="1" i="0" dirty="0">
                          <a:latin typeface="Avenir Next" panose="020B0503020202020204" pitchFamily="34" charset="0"/>
                        </a:rPr>
                        <a:t>upgrades, incremental improvement </a:t>
                      </a:r>
                      <a:r>
                        <a:rPr lang="en-NZ" sz="1800" b="0" i="0" dirty="0">
                          <a:latin typeface="Avenir Next Medium" panose="020B0503020202020204" pitchFamily="34" charset="0"/>
                        </a:rPr>
                        <a:t>(as assets are renewed), and</a:t>
                      </a:r>
                      <a:r>
                        <a:rPr lang="en-NZ" sz="1800" b="1" i="0" dirty="0">
                          <a:latin typeface="Avenir Next" panose="020B0503020202020204" pitchFamily="34" charset="0"/>
                        </a:rPr>
                        <a:t> alternative arrangement </a:t>
                      </a:r>
                      <a:r>
                        <a:rPr lang="en-NZ" sz="1800" b="0" i="0" dirty="0">
                          <a:latin typeface="Avenir Next Medium" panose="020B0503020202020204" pitchFamily="34" charset="0"/>
                        </a:rPr>
                        <a:t>(e.g. micro-grids) will reduce risks—</a:t>
                      </a:r>
                      <a:r>
                        <a:rPr lang="en-NZ" sz="1800" b="1" i="0" dirty="0">
                          <a:latin typeface="Avenir Next" panose="020B0503020202020204" pitchFamily="34" charset="0"/>
                        </a:rPr>
                        <a:t>regulatory support</a:t>
                      </a:r>
                      <a:r>
                        <a:rPr lang="en-NZ" sz="1800" b="0" i="0" dirty="0">
                          <a:latin typeface="Avenir Next Medium" panose="020B0503020202020204" pitchFamily="34" charset="0"/>
                        </a:rPr>
                        <a:t> for resilience investments (balanced against affordability) and </a:t>
                      </a:r>
                      <a:r>
                        <a:rPr lang="en-NZ" sz="1800" b="1" i="0" dirty="0">
                          <a:latin typeface="Avenir Next" panose="020B0503020202020204" pitchFamily="34" charset="0"/>
                        </a:rPr>
                        <a:t>RMA changes</a:t>
                      </a:r>
                      <a:r>
                        <a:rPr lang="en-NZ" sz="1800" b="0" i="0" dirty="0">
                          <a:latin typeface="Avenir Next Medium" panose="020B0503020202020204" pitchFamily="34" charset="0"/>
                        </a:rPr>
                        <a:t> to reduce the consenting hurdle for route diversity is needed</a:t>
                      </a:r>
                    </a:p>
                  </a:txBody>
                  <a:tcPr marL="68580" marR="68580" marT="34290" marB="34290"/>
                </a:tc>
                <a:extLst>
                  <a:ext uri="{0D108BD9-81ED-4DB2-BD59-A6C34878D82A}">
                    <a16:rowId xmlns:a16="http://schemas.microsoft.com/office/drawing/2014/main" val="1450608549"/>
                  </a:ext>
                </a:extLst>
              </a:tr>
              <a:tr h="661929">
                <a:tc>
                  <a:txBody>
                    <a:bodyPr/>
                    <a:lstStyle/>
                    <a:p>
                      <a:r>
                        <a:rPr lang="en-NZ" sz="1800" b="0" i="0" dirty="0">
                          <a:latin typeface="Avenir Next Medium" panose="020B0503020202020204" pitchFamily="34" charset="0"/>
                        </a:rPr>
                        <a:t>Greater rights to incentivise landowners and enable EDBs to </a:t>
                      </a:r>
                      <a:r>
                        <a:rPr lang="en-NZ" sz="1800" b="1" i="0" dirty="0">
                          <a:latin typeface="Avenir Next" panose="020B0503020202020204" pitchFamily="34" charset="0"/>
                        </a:rPr>
                        <a:t>manage trees</a:t>
                      </a:r>
                      <a:r>
                        <a:rPr lang="en-NZ" sz="1800" b="0" i="0" dirty="0">
                          <a:latin typeface="Avenir Next Medium" panose="020B0503020202020204" pitchFamily="34" charset="0"/>
                        </a:rPr>
                        <a:t>—</a:t>
                      </a:r>
                      <a:r>
                        <a:rPr lang="en-NZ" sz="1800" b="1" i="0" dirty="0">
                          <a:latin typeface="Arial" panose="020B0604020202020204" pitchFamily="34" charset="0"/>
                          <a:cs typeface="Arial" panose="020B0604020202020204" pitchFamily="34" charset="0"/>
                        </a:rPr>
                        <a:t>Revision to tree regs </a:t>
                      </a:r>
                      <a:r>
                        <a:rPr lang="en-NZ" sz="1800" b="0" i="0" dirty="0">
                          <a:latin typeface="Avenir Next Medium" panose="020B0503020202020204" pitchFamily="34" charset="0"/>
                        </a:rPr>
                        <a:t>to better control over lines corridor to improve resilience</a:t>
                      </a:r>
                    </a:p>
                  </a:txBody>
                  <a:tcPr marL="68580" marR="68580" marT="34290" marB="34290"/>
                </a:tc>
                <a:extLst>
                  <a:ext uri="{0D108BD9-81ED-4DB2-BD59-A6C34878D82A}">
                    <a16:rowId xmlns:a16="http://schemas.microsoft.com/office/drawing/2014/main" val="957903448"/>
                  </a:ext>
                </a:extLst>
              </a:tr>
              <a:tr h="644040">
                <a:tc>
                  <a:txBody>
                    <a:bodyPr/>
                    <a:lstStyle/>
                    <a:p>
                      <a:r>
                        <a:rPr lang="en-NZ" sz="1800" b="0" i="0" dirty="0">
                          <a:latin typeface="Avenir Next Medium" panose="020B0503020202020204" pitchFamily="34" charset="0"/>
                        </a:rPr>
                        <a:t>There are hard to access areas where restoration may be delayed—</a:t>
                      </a:r>
                      <a:r>
                        <a:rPr lang="en-NZ" sz="1800" b="1" i="0" dirty="0">
                          <a:latin typeface="Avenir Next" panose="020B0503020202020204" pitchFamily="34" charset="0"/>
                        </a:rPr>
                        <a:t>community hubs</a:t>
                      </a:r>
                      <a:r>
                        <a:rPr lang="en-NZ" sz="1800" b="0" i="0" dirty="0">
                          <a:latin typeface="Avenir Next Medium" panose="020B0503020202020204" pitchFamily="34" charset="0"/>
                        </a:rPr>
                        <a:t> will enhance support</a:t>
                      </a:r>
                    </a:p>
                  </a:txBody>
                  <a:tcPr marL="68580" marR="68580" marT="34290" marB="34290"/>
                </a:tc>
                <a:extLst>
                  <a:ext uri="{0D108BD9-81ED-4DB2-BD59-A6C34878D82A}">
                    <a16:rowId xmlns:a16="http://schemas.microsoft.com/office/drawing/2014/main" val="1110332083"/>
                  </a:ext>
                </a:extLst>
              </a:tr>
              <a:tr h="644040">
                <a:tc>
                  <a:txBody>
                    <a:bodyPr/>
                    <a:lstStyle/>
                    <a:p>
                      <a:r>
                        <a:rPr lang="en-NZ" sz="1800" b="1" i="0" dirty="0">
                          <a:latin typeface="Avenir Next" panose="020B0503020202020204" pitchFamily="34" charset="0"/>
                        </a:rPr>
                        <a:t>Continuous improvement </a:t>
                      </a:r>
                      <a:r>
                        <a:rPr lang="en-NZ" sz="1800" b="0" i="0" dirty="0">
                          <a:latin typeface="Avenir Next Medium" panose="020B0503020202020204" pitchFamily="34" charset="0"/>
                        </a:rPr>
                        <a:t>in resourcing, access, coordination, and communication will improve outcomes for customers</a:t>
                      </a:r>
                    </a:p>
                  </a:txBody>
                  <a:tcPr marL="68580" marR="68580" marT="34290" marB="34290"/>
                </a:tc>
                <a:extLst>
                  <a:ext uri="{0D108BD9-81ED-4DB2-BD59-A6C34878D82A}">
                    <a16:rowId xmlns:a16="http://schemas.microsoft.com/office/drawing/2014/main" val="3257067885"/>
                  </a:ext>
                </a:extLst>
              </a:tr>
            </a:tbl>
          </a:graphicData>
        </a:graphic>
      </p:graphicFrame>
    </p:spTree>
    <p:extLst>
      <p:ext uri="{BB962C8B-B14F-4D97-AF65-F5344CB8AC3E}">
        <p14:creationId xmlns:p14="http://schemas.microsoft.com/office/powerpoint/2010/main" val="22168751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Agenda</a:t>
            </a:r>
          </a:p>
        </p:txBody>
      </p:sp>
      <p:sp>
        <p:nvSpPr>
          <p:cNvPr id="4" name="Slide Number Placeholder 3"/>
          <p:cNvSpPr>
            <a:spLocks noGrp="1"/>
          </p:cNvSpPr>
          <p:nvPr>
            <p:ph type="sldNum" sz="quarter" idx="12"/>
          </p:nvPr>
        </p:nvSpPr>
        <p:spPr/>
        <p:txBody>
          <a:bodyPr/>
          <a:lstStyle/>
          <a:p>
            <a:pPr>
              <a:defRPr/>
            </a:pPr>
            <a:fld id="{D29F1DC2-DDAE-A54B-A851-E85E210FB848}" type="slidenum">
              <a:rPr lang="en-GB" smtClean="0"/>
              <a:pPr>
                <a:defRPr/>
              </a:pPr>
              <a:t>2</a:t>
            </a:fld>
            <a:endParaRPr lang="en-GB" dirty="0"/>
          </a:p>
        </p:txBody>
      </p:sp>
      <p:sp>
        <p:nvSpPr>
          <p:cNvPr id="8" name="Content Placeholder 7">
            <a:extLst>
              <a:ext uri="{FF2B5EF4-FFF2-40B4-BE49-F238E27FC236}">
                <a16:creationId xmlns:a16="http://schemas.microsoft.com/office/drawing/2014/main" id="{00642A0C-95E9-A744-A8F3-DB9F67824489}"/>
              </a:ext>
            </a:extLst>
          </p:cNvPr>
          <p:cNvSpPr>
            <a:spLocks noGrp="1"/>
          </p:cNvSpPr>
          <p:nvPr>
            <p:ph idx="1"/>
          </p:nvPr>
        </p:nvSpPr>
        <p:spPr/>
        <p:txBody>
          <a:bodyPr/>
          <a:lstStyle/>
          <a:p>
            <a:r>
              <a:rPr lang="en-AU" dirty="0"/>
              <a:t>In this presentation, we cover three broad themes:</a:t>
            </a:r>
          </a:p>
          <a:p>
            <a:pPr lvl="1"/>
            <a:r>
              <a:rPr lang="en-AU" dirty="0"/>
              <a:t>What was the impact on customers and networks?</a:t>
            </a:r>
          </a:p>
          <a:p>
            <a:pPr lvl="1"/>
            <a:r>
              <a:rPr lang="en-AU" dirty="0"/>
              <a:t>What went well?</a:t>
            </a:r>
          </a:p>
          <a:p>
            <a:pPr lvl="1"/>
            <a:r>
              <a:rPr lang="en-AU" dirty="0"/>
              <a:t>What did we learn, and how could the sector's resilience be improved?</a:t>
            </a:r>
          </a:p>
          <a:p>
            <a:pPr lvl="1"/>
            <a:endParaRPr lang="en-AU" dirty="0"/>
          </a:p>
          <a:p>
            <a:pPr lvl="1"/>
            <a:endParaRPr lang="en-AU" dirty="0"/>
          </a:p>
          <a:p>
            <a:endParaRPr lang="en-AU" dirty="0"/>
          </a:p>
        </p:txBody>
      </p:sp>
    </p:spTree>
    <p:extLst>
      <p:ext uri="{BB962C8B-B14F-4D97-AF65-F5344CB8AC3E}">
        <p14:creationId xmlns:p14="http://schemas.microsoft.com/office/powerpoint/2010/main" val="4104086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5B32-9339-3C4B-EEFB-129E803FC442}"/>
              </a:ext>
            </a:extLst>
          </p:cNvPr>
          <p:cNvSpPr>
            <a:spLocks noGrp="1"/>
          </p:cNvSpPr>
          <p:nvPr>
            <p:ph type="title"/>
          </p:nvPr>
        </p:nvSpPr>
        <p:spPr>
          <a:xfrm>
            <a:off x="215412" y="67382"/>
            <a:ext cx="8697057" cy="785545"/>
          </a:xfrm>
        </p:spPr>
        <p:txBody>
          <a:bodyPr/>
          <a:lstStyle/>
          <a:p>
            <a:r>
              <a:rPr lang="en-AU" dirty="0"/>
              <a:t>Impact (1/3)</a:t>
            </a:r>
          </a:p>
        </p:txBody>
      </p:sp>
      <p:sp>
        <p:nvSpPr>
          <p:cNvPr id="5" name="Content Placeholder 4">
            <a:extLst>
              <a:ext uri="{FF2B5EF4-FFF2-40B4-BE49-F238E27FC236}">
                <a16:creationId xmlns:a16="http://schemas.microsoft.com/office/drawing/2014/main" id="{55629B28-E8F1-B02D-6D88-16AC67608613}"/>
              </a:ext>
            </a:extLst>
          </p:cNvPr>
          <p:cNvSpPr>
            <a:spLocks noGrp="1"/>
          </p:cNvSpPr>
          <p:nvPr>
            <p:ph sz="half" idx="1"/>
          </p:nvPr>
        </p:nvSpPr>
        <p:spPr>
          <a:xfrm>
            <a:off x="200025" y="1136650"/>
            <a:ext cx="3395582" cy="3635375"/>
          </a:xfrm>
        </p:spPr>
        <p:txBody>
          <a:bodyPr/>
          <a:lstStyle/>
          <a:p>
            <a:r>
              <a:rPr lang="en-NZ" dirty="0"/>
              <a:t>At its peak, 240,000 customers lost supply (11% of NZ)</a:t>
            </a:r>
          </a:p>
          <a:p>
            <a:r>
              <a:rPr lang="en-NZ" dirty="0"/>
              <a:t>In relation to the distribution sector</a:t>
            </a:r>
          </a:p>
          <a:p>
            <a:pPr lvl="1"/>
            <a:r>
              <a:rPr lang="en-NZ" b="1" dirty="0">
                <a:latin typeface="Avenir Next" panose="020B0503020202020204" pitchFamily="34" charset="0"/>
              </a:rPr>
              <a:t>Out-of-zone trees </a:t>
            </a:r>
            <a:r>
              <a:rPr lang="en-NZ" dirty="0"/>
              <a:t>falling on lines (which are trees outside of EDBs areas of control) interrupted 67,000 customers. This was the largest single cause of outage</a:t>
            </a:r>
          </a:p>
          <a:p>
            <a:pPr lvl="1"/>
            <a:r>
              <a:rPr lang="en-NZ" b="1" dirty="0">
                <a:latin typeface="Avenir Next" panose="020B0503020202020204" pitchFamily="34" charset="0"/>
              </a:rPr>
              <a:t>Storms conditions above design limits</a:t>
            </a:r>
            <a:r>
              <a:rPr lang="en-NZ" dirty="0"/>
              <a:t> interrupted a further 63,000 customers</a:t>
            </a:r>
          </a:p>
          <a:p>
            <a:pPr lvl="1"/>
            <a:r>
              <a:rPr lang="en-NZ" b="1" dirty="0">
                <a:latin typeface="Avenir Next" panose="020B0503020202020204" pitchFamily="34" charset="0"/>
              </a:rPr>
              <a:t>Flooding</a:t>
            </a:r>
            <a:r>
              <a:rPr lang="en-NZ" dirty="0"/>
              <a:t> was also a material factor, impacting over 62,000 customers</a:t>
            </a:r>
          </a:p>
          <a:p>
            <a:pPr lvl="1"/>
            <a:endParaRPr lang="en-AU" dirty="0"/>
          </a:p>
        </p:txBody>
      </p:sp>
      <p:sp>
        <p:nvSpPr>
          <p:cNvPr id="4" name="Slide Number Placeholder 3">
            <a:extLst>
              <a:ext uri="{FF2B5EF4-FFF2-40B4-BE49-F238E27FC236}">
                <a16:creationId xmlns:a16="http://schemas.microsoft.com/office/drawing/2014/main" id="{96916B56-FCDC-983A-2366-F9135C15262C}"/>
              </a:ext>
            </a:extLst>
          </p:cNvPr>
          <p:cNvSpPr>
            <a:spLocks noGrp="1"/>
          </p:cNvSpPr>
          <p:nvPr>
            <p:ph type="sldNum" sz="quarter" idx="12"/>
          </p:nvPr>
        </p:nvSpPr>
        <p:spPr>
          <a:xfrm>
            <a:off x="14654" y="4913711"/>
            <a:ext cx="300404" cy="180975"/>
          </a:xfrm>
        </p:spPr>
        <p:txBody>
          <a:bodyPr/>
          <a:lstStyle/>
          <a:p>
            <a:fld id="{D29F1DC2-DDAE-A54B-A851-E85E210FB848}" type="slidenum">
              <a:rPr lang="en-GB" smtClean="0"/>
              <a:pPr/>
              <a:t>3</a:t>
            </a:fld>
            <a:endParaRPr lang="en-GB" dirty="0"/>
          </a:p>
        </p:txBody>
      </p:sp>
      <p:pic>
        <p:nvPicPr>
          <p:cNvPr id="7" name="Picture 6">
            <a:extLst>
              <a:ext uri="{FF2B5EF4-FFF2-40B4-BE49-F238E27FC236}">
                <a16:creationId xmlns:a16="http://schemas.microsoft.com/office/drawing/2014/main" id="{0E0D7DBC-F67D-DEDB-D57E-85F2D9623095}"/>
              </a:ext>
            </a:extLst>
          </p:cNvPr>
          <p:cNvPicPr>
            <a:picLocks noChangeAspect="1"/>
          </p:cNvPicPr>
          <p:nvPr/>
        </p:nvPicPr>
        <p:blipFill>
          <a:blip r:embed="rId3"/>
          <a:stretch>
            <a:fillRect/>
          </a:stretch>
        </p:blipFill>
        <p:spPr>
          <a:xfrm>
            <a:off x="3680847" y="1192730"/>
            <a:ext cx="5212606" cy="3399338"/>
          </a:xfrm>
          <a:prstGeom prst="rect">
            <a:avLst/>
          </a:prstGeom>
          <a:ln>
            <a:solidFill>
              <a:schemeClr val="accent5">
                <a:lumMod val="50000"/>
              </a:schemeClr>
            </a:solidFill>
          </a:ln>
        </p:spPr>
      </p:pic>
      <p:sp>
        <p:nvSpPr>
          <p:cNvPr id="3" name="TextBox 2">
            <a:extLst>
              <a:ext uri="{FF2B5EF4-FFF2-40B4-BE49-F238E27FC236}">
                <a16:creationId xmlns:a16="http://schemas.microsoft.com/office/drawing/2014/main" id="{4DE3C75C-3DCF-A8C1-5452-CA2E76604770}"/>
              </a:ext>
            </a:extLst>
          </p:cNvPr>
          <p:cNvSpPr txBox="1"/>
          <p:nvPr/>
        </p:nvSpPr>
        <p:spPr>
          <a:xfrm>
            <a:off x="6532880" y="2052320"/>
            <a:ext cx="1576072" cy="230832"/>
          </a:xfrm>
          <a:prstGeom prst="rect">
            <a:avLst/>
          </a:prstGeom>
          <a:noFill/>
        </p:spPr>
        <p:txBody>
          <a:bodyPr wrap="none" rtlCol="0">
            <a:spAutoFit/>
          </a:bodyPr>
          <a:lstStyle/>
          <a:p>
            <a:r>
              <a:rPr lang="en-AU" sz="900" dirty="0">
                <a:solidFill>
                  <a:schemeClr val="tx1">
                    <a:lumMod val="65000"/>
                    <a:lumOff val="35000"/>
                  </a:schemeClr>
                </a:solidFill>
              </a:rPr>
              <a:t>(Largely transmission related)</a:t>
            </a:r>
          </a:p>
        </p:txBody>
      </p:sp>
    </p:spTree>
    <p:extLst>
      <p:ext uri="{BB962C8B-B14F-4D97-AF65-F5344CB8AC3E}">
        <p14:creationId xmlns:p14="http://schemas.microsoft.com/office/powerpoint/2010/main" val="2877976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5B32-9339-3C4B-EEFB-129E803FC442}"/>
              </a:ext>
            </a:extLst>
          </p:cNvPr>
          <p:cNvSpPr>
            <a:spLocks noGrp="1"/>
          </p:cNvSpPr>
          <p:nvPr>
            <p:ph type="title"/>
          </p:nvPr>
        </p:nvSpPr>
        <p:spPr>
          <a:xfrm>
            <a:off x="215412" y="67382"/>
            <a:ext cx="8697057" cy="785545"/>
          </a:xfrm>
        </p:spPr>
        <p:txBody>
          <a:bodyPr/>
          <a:lstStyle/>
          <a:p>
            <a:r>
              <a:rPr lang="en-AU" dirty="0"/>
              <a:t>Impact (2/3)</a:t>
            </a:r>
          </a:p>
        </p:txBody>
      </p:sp>
      <p:sp>
        <p:nvSpPr>
          <p:cNvPr id="5" name="Content Placeholder 4">
            <a:extLst>
              <a:ext uri="{FF2B5EF4-FFF2-40B4-BE49-F238E27FC236}">
                <a16:creationId xmlns:a16="http://schemas.microsoft.com/office/drawing/2014/main" id="{55629B28-E8F1-B02D-6D88-16AC67608613}"/>
              </a:ext>
            </a:extLst>
          </p:cNvPr>
          <p:cNvSpPr>
            <a:spLocks noGrp="1"/>
          </p:cNvSpPr>
          <p:nvPr>
            <p:ph sz="half" idx="1"/>
          </p:nvPr>
        </p:nvSpPr>
        <p:spPr>
          <a:xfrm>
            <a:off x="200025" y="1136650"/>
            <a:ext cx="3449826" cy="3846055"/>
          </a:xfrm>
        </p:spPr>
        <p:txBody>
          <a:bodyPr>
            <a:normAutofit/>
          </a:bodyPr>
          <a:lstStyle/>
          <a:p>
            <a:r>
              <a:rPr lang="en-NZ" dirty="0"/>
              <a:t>Contributing factors</a:t>
            </a:r>
          </a:p>
          <a:p>
            <a:pPr lvl="1"/>
            <a:r>
              <a:rPr lang="en-GB" altLang="en-US" dirty="0"/>
              <a:t>The duration of cyclonic conditions delay restoration, and </a:t>
            </a:r>
            <a:r>
              <a:rPr lang="en-GB" altLang="en-US" b="1" dirty="0">
                <a:latin typeface="Avenir Next" panose="020B0503020202020204" pitchFamily="34" charset="0"/>
              </a:rPr>
              <a:t>the first two days were mainly “make-safe” </a:t>
            </a:r>
            <a:r>
              <a:rPr lang="en-GB" altLang="en-US" dirty="0"/>
              <a:t>and network switching </a:t>
            </a:r>
          </a:p>
          <a:p>
            <a:pPr lvl="1"/>
            <a:r>
              <a:rPr lang="en-AU" dirty="0"/>
              <a:t>There were over 2,200 outages, many with significant damage. This created a </a:t>
            </a:r>
            <a:r>
              <a:rPr lang="en-AU" b="1" dirty="0">
                <a:latin typeface="Avenir Next" panose="020B0503020202020204" pitchFamily="34" charset="0"/>
              </a:rPr>
              <a:t>very high demand for control room resources, field resources, </a:t>
            </a:r>
            <a:r>
              <a:rPr lang="en-AU" dirty="0"/>
              <a:t>and materials that would have impacted restoration time</a:t>
            </a:r>
          </a:p>
          <a:p>
            <a:pPr lvl="1"/>
            <a:r>
              <a:rPr lang="en-NZ" altLang="en-US" dirty="0"/>
              <a:t>The outage duration was the longest for customers in Hawkes Bay and the Far North</a:t>
            </a:r>
          </a:p>
        </p:txBody>
      </p:sp>
      <p:sp>
        <p:nvSpPr>
          <p:cNvPr id="4" name="Slide Number Placeholder 3">
            <a:extLst>
              <a:ext uri="{FF2B5EF4-FFF2-40B4-BE49-F238E27FC236}">
                <a16:creationId xmlns:a16="http://schemas.microsoft.com/office/drawing/2014/main" id="{96916B56-FCDC-983A-2366-F9135C15262C}"/>
              </a:ext>
            </a:extLst>
          </p:cNvPr>
          <p:cNvSpPr>
            <a:spLocks noGrp="1"/>
          </p:cNvSpPr>
          <p:nvPr>
            <p:ph type="sldNum" sz="quarter" idx="12"/>
          </p:nvPr>
        </p:nvSpPr>
        <p:spPr>
          <a:xfrm>
            <a:off x="14654" y="4913711"/>
            <a:ext cx="300404" cy="180975"/>
          </a:xfrm>
        </p:spPr>
        <p:txBody>
          <a:bodyPr/>
          <a:lstStyle/>
          <a:p>
            <a:fld id="{D29F1DC2-DDAE-A54B-A851-E85E210FB848}" type="slidenum">
              <a:rPr lang="en-GB" smtClean="0"/>
              <a:pPr/>
              <a:t>4</a:t>
            </a:fld>
            <a:endParaRPr lang="en-GB" dirty="0"/>
          </a:p>
        </p:txBody>
      </p:sp>
      <p:pic>
        <p:nvPicPr>
          <p:cNvPr id="6" name="Picture 5">
            <a:extLst>
              <a:ext uri="{FF2B5EF4-FFF2-40B4-BE49-F238E27FC236}">
                <a16:creationId xmlns:a16="http://schemas.microsoft.com/office/drawing/2014/main" id="{93C090B9-1E5A-0B6C-EF78-D30F82F99D4E}"/>
              </a:ext>
            </a:extLst>
          </p:cNvPr>
          <p:cNvPicPr>
            <a:picLocks noChangeAspect="1"/>
          </p:cNvPicPr>
          <p:nvPr/>
        </p:nvPicPr>
        <p:blipFill>
          <a:blip r:embed="rId2"/>
          <a:stretch>
            <a:fillRect/>
          </a:stretch>
        </p:blipFill>
        <p:spPr>
          <a:xfrm>
            <a:off x="3714564" y="1136650"/>
            <a:ext cx="5197906" cy="3389630"/>
          </a:xfrm>
          <a:prstGeom prst="rect">
            <a:avLst/>
          </a:prstGeom>
          <a:ln>
            <a:solidFill>
              <a:schemeClr val="accent5">
                <a:lumMod val="50000"/>
              </a:schemeClr>
            </a:solidFill>
          </a:ln>
        </p:spPr>
      </p:pic>
    </p:spTree>
    <p:extLst>
      <p:ext uri="{BB962C8B-B14F-4D97-AF65-F5344CB8AC3E}">
        <p14:creationId xmlns:p14="http://schemas.microsoft.com/office/powerpoint/2010/main" val="23295824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65B32-9339-3C4B-EEFB-129E803FC442}"/>
              </a:ext>
            </a:extLst>
          </p:cNvPr>
          <p:cNvSpPr>
            <a:spLocks noGrp="1"/>
          </p:cNvSpPr>
          <p:nvPr>
            <p:ph type="title"/>
          </p:nvPr>
        </p:nvSpPr>
        <p:spPr>
          <a:xfrm>
            <a:off x="215412" y="67382"/>
            <a:ext cx="8697057" cy="785545"/>
          </a:xfrm>
        </p:spPr>
        <p:txBody>
          <a:bodyPr/>
          <a:lstStyle/>
          <a:p>
            <a:r>
              <a:rPr lang="en-AU" dirty="0"/>
              <a:t>Impact (3/3)</a:t>
            </a:r>
          </a:p>
        </p:txBody>
      </p:sp>
      <p:sp>
        <p:nvSpPr>
          <p:cNvPr id="5" name="Content Placeholder 4">
            <a:extLst>
              <a:ext uri="{FF2B5EF4-FFF2-40B4-BE49-F238E27FC236}">
                <a16:creationId xmlns:a16="http://schemas.microsoft.com/office/drawing/2014/main" id="{55629B28-E8F1-B02D-6D88-16AC67608613}"/>
              </a:ext>
            </a:extLst>
          </p:cNvPr>
          <p:cNvSpPr>
            <a:spLocks noGrp="1"/>
          </p:cNvSpPr>
          <p:nvPr>
            <p:ph sz="half" idx="1"/>
          </p:nvPr>
        </p:nvSpPr>
        <p:spPr>
          <a:xfrm>
            <a:off x="200025" y="1136650"/>
            <a:ext cx="3449826" cy="3635375"/>
          </a:xfrm>
        </p:spPr>
        <p:txBody>
          <a:bodyPr>
            <a:normAutofit/>
          </a:bodyPr>
          <a:lstStyle/>
          <a:p>
            <a:r>
              <a:rPr lang="en-NZ" dirty="0"/>
              <a:t>Subtransmission and critical feeders performed well…</a:t>
            </a:r>
          </a:p>
          <a:p>
            <a:pPr lvl="1"/>
            <a:r>
              <a:rPr lang="en-NZ" dirty="0"/>
              <a:t>Showed the </a:t>
            </a:r>
            <a:r>
              <a:rPr lang="en-NZ" b="1" dirty="0">
                <a:latin typeface="Avenir Next" panose="020B0503020202020204" pitchFamily="34" charset="0"/>
              </a:rPr>
              <a:t>benefit of prior investment in network hardening and security</a:t>
            </a:r>
          </a:p>
          <a:p>
            <a:pPr lvl="1"/>
            <a:r>
              <a:rPr lang="en-NZ" dirty="0"/>
              <a:t>Subtransmission fault rate was less than half of distribution (1.8 vs. 4.0 outages per 100km)</a:t>
            </a:r>
          </a:p>
          <a:p>
            <a:pPr lvl="1"/>
            <a:r>
              <a:rPr lang="en-NZ" dirty="0"/>
              <a:t>Subtransmission and critical feeders were also restored quicker (i.e. they were given a higher priority and there more alternatives available)</a:t>
            </a:r>
          </a:p>
          <a:p>
            <a:pPr lvl="1"/>
            <a:endParaRPr lang="en-NZ" dirty="0"/>
          </a:p>
          <a:p>
            <a:pPr lvl="1"/>
            <a:endParaRPr lang="en-AU" dirty="0"/>
          </a:p>
        </p:txBody>
      </p:sp>
      <p:sp>
        <p:nvSpPr>
          <p:cNvPr id="4" name="Slide Number Placeholder 3">
            <a:extLst>
              <a:ext uri="{FF2B5EF4-FFF2-40B4-BE49-F238E27FC236}">
                <a16:creationId xmlns:a16="http://schemas.microsoft.com/office/drawing/2014/main" id="{96916B56-FCDC-983A-2366-F9135C15262C}"/>
              </a:ext>
            </a:extLst>
          </p:cNvPr>
          <p:cNvSpPr>
            <a:spLocks noGrp="1"/>
          </p:cNvSpPr>
          <p:nvPr>
            <p:ph type="sldNum" sz="quarter" idx="12"/>
          </p:nvPr>
        </p:nvSpPr>
        <p:spPr>
          <a:xfrm>
            <a:off x="14654" y="4913711"/>
            <a:ext cx="300404" cy="180975"/>
          </a:xfrm>
        </p:spPr>
        <p:txBody>
          <a:bodyPr/>
          <a:lstStyle/>
          <a:p>
            <a:fld id="{D29F1DC2-DDAE-A54B-A851-E85E210FB848}" type="slidenum">
              <a:rPr lang="en-GB" smtClean="0"/>
              <a:pPr/>
              <a:t>5</a:t>
            </a:fld>
            <a:endParaRPr lang="en-GB" dirty="0"/>
          </a:p>
        </p:txBody>
      </p:sp>
      <p:pic>
        <p:nvPicPr>
          <p:cNvPr id="6" name="Picture 5">
            <a:extLst>
              <a:ext uri="{FF2B5EF4-FFF2-40B4-BE49-F238E27FC236}">
                <a16:creationId xmlns:a16="http://schemas.microsoft.com/office/drawing/2014/main" id="{E3DC6EBB-5B69-40E0-9862-C2E0BDE9EA51}"/>
              </a:ext>
            </a:extLst>
          </p:cNvPr>
          <p:cNvPicPr>
            <a:picLocks noChangeAspect="1"/>
          </p:cNvPicPr>
          <p:nvPr/>
        </p:nvPicPr>
        <p:blipFill>
          <a:blip r:embed="rId2"/>
          <a:stretch>
            <a:fillRect/>
          </a:stretch>
        </p:blipFill>
        <p:spPr>
          <a:xfrm>
            <a:off x="3725596" y="1190597"/>
            <a:ext cx="5173408" cy="3373654"/>
          </a:xfrm>
          <a:prstGeom prst="rect">
            <a:avLst/>
          </a:prstGeom>
          <a:ln>
            <a:solidFill>
              <a:schemeClr val="accent5">
                <a:lumMod val="50000"/>
              </a:schemeClr>
            </a:solidFill>
          </a:ln>
        </p:spPr>
      </p:pic>
    </p:spTree>
    <p:extLst>
      <p:ext uri="{BB962C8B-B14F-4D97-AF65-F5344CB8AC3E}">
        <p14:creationId xmlns:p14="http://schemas.microsoft.com/office/powerpoint/2010/main" val="523593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BDF76-DD5B-EE3C-9DA5-3CE915FB99BF}"/>
              </a:ext>
            </a:extLst>
          </p:cNvPr>
          <p:cNvSpPr>
            <a:spLocks noGrp="1"/>
          </p:cNvSpPr>
          <p:nvPr>
            <p:ph type="title"/>
          </p:nvPr>
        </p:nvSpPr>
        <p:spPr>
          <a:xfrm>
            <a:off x="215412" y="67382"/>
            <a:ext cx="8697057" cy="785545"/>
          </a:xfrm>
        </p:spPr>
        <p:txBody>
          <a:bodyPr/>
          <a:lstStyle/>
          <a:p>
            <a:r>
              <a:rPr lang="en-AU" dirty="0"/>
              <a:t>What went well</a:t>
            </a:r>
          </a:p>
        </p:txBody>
      </p:sp>
      <p:sp>
        <p:nvSpPr>
          <p:cNvPr id="6" name="Content Placeholder 5">
            <a:extLst>
              <a:ext uri="{FF2B5EF4-FFF2-40B4-BE49-F238E27FC236}">
                <a16:creationId xmlns:a16="http://schemas.microsoft.com/office/drawing/2014/main" id="{0FC2D95F-FA30-9080-F283-DA68E1BCA0FC}"/>
              </a:ext>
            </a:extLst>
          </p:cNvPr>
          <p:cNvSpPr>
            <a:spLocks noGrp="1"/>
          </p:cNvSpPr>
          <p:nvPr>
            <p:ph idx="1"/>
          </p:nvPr>
        </p:nvSpPr>
        <p:spPr>
          <a:xfrm>
            <a:off x="215412" y="1052713"/>
            <a:ext cx="8697057" cy="3689548"/>
          </a:xfrm>
        </p:spPr>
        <p:txBody>
          <a:bodyPr/>
          <a:lstStyle/>
          <a:p>
            <a:r>
              <a:rPr lang="en-NZ" dirty="0"/>
              <a:t>Core network security, preparedness, and industry support kept outages to a minimum and assisted in restoring supply</a:t>
            </a:r>
          </a:p>
        </p:txBody>
      </p:sp>
      <p:sp>
        <p:nvSpPr>
          <p:cNvPr id="5" name="Slide Number Placeholder 4">
            <a:extLst>
              <a:ext uri="{FF2B5EF4-FFF2-40B4-BE49-F238E27FC236}">
                <a16:creationId xmlns:a16="http://schemas.microsoft.com/office/drawing/2014/main" id="{28373370-27C4-4C9C-F8BD-203BADB84479}"/>
              </a:ext>
            </a:extLst>
          </p:cNvPr>
          <p:cNvSpPr>
            <a:spLocks noGrp="1"/>
          </p:cNvSpPr>
          <p:nvPr>
            <p:ph type="sldNum" sz="quarter" idx="12"/>
          </p:nvPr>
        </p:nvSpPr>
        <p:spPr>
          <a:xfrm>
            <a:off x="14654" y="4913711"/>
            <a:ext cx="300404" cy="180975"/>
          </a:xfrm>
        </p:spPr>
        <p:txBody>
          <a:bodyPr/>
          <a:lstStyle/>
          <a:p>
            <a:fld id="{54E5CABD-D8CA-E948-93AD-71841A98612B}" type="slidenum">
              <a:rPr lang="en-GB" smtClean="0"/>
              <a:pPr/>
              <a:t>6</a:t>
            </a:fld>
            <a:endParaRPr lang="en-GB" dirty="0"/>
          </a:p>
        </p:txBody>
      </p:sp>
      <p:graphicFrame>
        <p:nvGraphicFramePr>
          <p:cNvPr id="7" name="Table 8">
            <a:extLst>
              <a:ext uri="{FF2B5EF4-FFF2-40B4-BE49-F238E27FC236}">
                <a16:creationId xmlns:a16="http://schemas.microsoft.com/office/drawing/2014/main" id="{001697F4-9666-8695-90A9-13B02F417748}"/>
              </a:ext>
            </a:extLst>
          </p:cNvPr>
          <p:cNvGraphicFramePr>
            <a:graphicFrameLocks noGrp="1"/>
          </p:cNvGraphicFramePr>
          <p:nvPr>
            <p:extLst>
              <p:ext uri="{D42A27DB-BD31-4B8C-83A1-F6EECF244321}">
                <p14:modId xmlns:p14="http://schemas.microsoft.com/office/powerpoint/2010/main" val="1971308451"/>
              </p:ext>
            </p:extLst>
          </p:nvPr>
        </p:nvGraphicFramePr>
        <p:xfrm>
          <a:off x="262336" y="1776434"/>
          <a:ext cx="8463209" cy="2926080"/>
        </p:xfrm>
        <a:graphic>
          <a:graphicData uri="http://schemas.openxmlformats.org/drawingml/2006/table">
            <a:tbl>
              <a:tblPr firstRow="1" bandRow="1">
                <a:tableStyleId>{5C22544A-7EE6-4342-B048-85BDC9FD1C3A}</a:tableStyleId>
              </a:tblPr>
              <a:tblGrid>
                <a:gridCol w="8463209">
                  <a:extLst>
                    <a:ext uri="{9D8B030D-6E8A-4147-A177-3AD203B41FA5}">
                      <a16:colId xmlns:a16="http://schemas.microsoft.com/office/drawing/2014/main" val="2419178160"/>
                    </a:ext>
                  </a:extLst>
                </a:gridCol>
              </a:tblGrid>
              <a:tr h="0">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NZ" sz="1200" b="1" i="0" dirty="0">
                          <a:latin typeface="Avenir Next" panose="020B0503020202020204" pitchFamily="34" charset="0"/>
                        </a:rPr>
                        <a:t>What went well</a:t>
                      </a:r>
                    </a:p>
                  </a:txBody>
                  <a:tcPr/>
                </a:tc>
                <a:extLst>
                  <a:ext uri="{0D108BD9-81ED-4DB2-BD59-A6C34878D82A}">
                    <a16:rowId xmlns:a16="http://schemas.microsoft.com/office/drawing/2014/main" val="466119552"/>
                  </a:ext>
                </a:extLst>
              </a:tr>
              <a:tr h="0">
                <a:tc>
                  <a:txBody>
                    <a:bodyPr/>
                    <a:lstStyle/>
                    <a:p>
                      <a:pPr marL="0" marR="0" lvl="0" indent="0" algn="l" defTabSz="342875" rtl="0" eaLnBrk="1" fontAlgn="auto" latinLnBrk="0" hangingPunct="1">
                        <a:lnSpc>
                          <a:spcPct val="100000"/>
                        </a:lnSpc>
                        <a:spcBef>
                          <a:spcPts val="200"/>
                        </a:spcBef>
                        <a:spcAft>
                          <a:spcPts val="200"/>
                        </a:spcAft>
                        <a:buClrTx/>
                        <a:buSzTx/>
                        <a:buFontTx/>
                        <a:buNone/>
                        <a:tabLst/>
                        <a:defRPr/>
                      </a:pPr>
                      <a:r>
                        <a:rPr lang="en-NZ" sz="1200" b="1" i="0" dirty="0">
                          <a:latin typeface="Avenir Next" panose="020B0503020202020204" pitchFamily="34" charset="0"/>
                        </a:rPr>
                        <a:t>Core network security—</a:t>
                      </a:r>
                      <a:r>
                        <a:rPr lang="en-NZ" sz="1200" b="0" i="0" dirty="0">
                          <a:latin typeface="Avenir Next" panose="020B0503020202020204" pitchFamily="34" charset="0"/>
                        </a:rPr>
                        <a:t>Networks have inherent redundancy in critical areas (i.e. subtransmission and feeders supplying important customers) and those areas stood-up well during the event, accounting for only 4% of outages—this shows the benefit of prior investment in network hardening </a:t>
                      </a:r>
                    </a:p>
                  </a:txBody>
                  <a:tcPr/>
                </a:tc>
                <a:extLst>
                  <a:ext uri="{0D108BD9-81ED-4DB2-BD59-A6C34878D82A}">
                    <a16:rowId xmlns:a16="http://schemas.microsoft.com/office/drawing/2014/main" val="1543776130"/>
                  </a:ext>
                </a:extLst>
              </a:tr>
              <a:tr h="0">
                <a:tc>
                  <a:txBody>
                    <a:bodyPr/>
                    <a:lstStyle/>
                    <a:p>
                      <a:pPr marL="0" marR="0" lvl="0" indent="0" algn="l" defTabSz="342875" rtl="0" eaLnBrk="1" fontAlgn="auto" latinLnBrk="0" hangingPunct="1">
                        <a:lnSpc>
                          <a:spcPct val="100000"/>
                        </a:lnSpc>
                        <a:spcBef>
                          <a:spcPts val="200"/>
                        </a:spcBef>
                        <a:spcAft>
                          <a:spcPts val="200"/>
                        </a:spcAft>
                        <a:buClrTx/>
                        <a:buSzTx/>
                        <a:buFontTx/>
                        <a:buNone/>
                        <a:tabLst/>
                        <a:defRPr/>
                      </a:pPr>
                      <a:r>
                        <a:rPr lang="en-NZ" sz="1200" b="1" i="0" dirty="0">
                          <a:latin typeface="Avenir Next" panose="020B0503020202020204" pitchFamily="34" charset="0"/>
                        </a:rPr>
                        <a:t>Preparedness—</a:t>
                      </a:r>
                      <a:r>
                        <a:rPr lang="en-NZ" sz="1200" b="0" i="0" dirty="0">
                          <a:latin typeface="Avenir Next" panose="020B0503020202020204" pitchFamily="34" charset="0"/>
                        </a:rPr>
                        <a:t>EDBs have robust emergency management plans and management structures. These are well tested and are continuously being improved through experience. Response actions were initiated in advance, albeit that the full scale of the event was not clear.</a:t>
                      </a:r>
                    </a:p>
                  </a:txBody>
                  <a:tcPr/>
                </a:tc>
                <a:extLst>
                  <a:ext uri="{0D108BD9-81ED-4DB2-BD59-A6C34878D82A}">
                    <a16:rowId xmlns:a16="http://schemas.microsoft.com/office/drawing/2014/main" val="1450608549"/>
                  </a:ext>
                </a:extLst>
              </a:tr>
              <a:tr h="0">
                <a:tc>
                  <a:txBody>
                    <a:bodyPr/>
                    <a:lstStyle/>
                    <a:p>
                      <a:pPr>
                        <a:spcBef>
                          <a:spcPts val="200"/>
                        </a:spcBef>
                        <a:spcAft>
                          <a:spcPts val="200"/>
                        </a:spcAft>
                      </a:pPr>
                      <a:r>
                        <a:rPr lang="en-NZ" sz="1200" b="1" i="0" dirty="0">
                          <a:latin typeface="Avenir Next" panose="020B0503020202020204" pitchFamily="34" charset="0"/>
                        </a:rPr>
                        <a:t>Pan-industry support—</a:t>
                      </a:r>
                      <a:r>
                        <a:rPr lang="en-NZ" sz="1200" b="0" i="0" dirty="0">
                          <a:latin typeface="Avenir Next" panose="020B0503020202020204" pitchFamily="34" charset="0"/>
                        </a:rPr>
                        <a:t>Restoring supply into the Hawkes Bay and </a:t>
                      </a:r>
                      <a:r>
                        <a:rPr lang="en-NZ" sz="1200" b="0" i="0" dirty="0" err="1">
                          <a:latin typeface="Avenir Next" panose="020B0503020202020204" pitchFamily="34" charset="0"/>
                        </a:rPr>
                        <a:t>Tairāwhiti</a:t>
                      </a:r>
                      <a:r>
                        <a:rPr lang="en-NZ" sz="1200" b="0" i="0" dirty="0">
                          <a:latin typeface="Avenir Next" panose="020B0503020202020204" pitchFamily="34" charset="0"/>
                        </a:rPr>
                        <a:t> took innovation and coordination by Transpower, Unison, Genesis and </a:t>
                      </a:r>
                      <a:r>
                        <a:rPr lang="en-NZ" sz="1200" b="0" i="0" dirty="0" err="1">
                          <a:latin typeface="Avenir Next" panose="020B0503020202020204" pitchFamily="34" charset="0"/>
                        </a:rPr>
                        <a:t>Firstlight</a:t>
                      </a:r>
                      <a:r>
                        <a:rPr lang="en-NZ" sz="1200" b="0" i="0" dirty="0">
                          <a:latin typeface="Avenir Next" panose="020B0503020202020204" pitchFamily="34" charset="0"/>
                        </a:rPr>
                        <a:t>—minimising the outage time</a:t>
                      </a:r>
                    </a:p>
                  </a:txBody>
                  <a:tcPr/>
                </a:tc>
                <a:extLst>
                  <a:ext uri="{0D108BD9-81ED-4DB2-BD59-A6C34878D82A}">
                    <a16:rowId xmlns:a16="http://schemas.microsoft.com/office/drawing/2014/main" val="957903448"/>
                  </a:ext>
                </a:extLst>
              </a:tr>
              <a:tr h="0">
                <a:tc>
                  <a:txBody>
                    <a:bodyPr/>
                    <a:lstStyle/>
                    <a:p>
                      <a:pPr marL="0" marR="0" lvl="0" indent="0" algn="l" defTabSz="914400" rtl="0" eaLnBrk="1" fontAlgn="auto" latinLnBrk="0" hangingPunct="1">
                        <a:lnSpc>
                          <a:spcPct val="100000"/>
                        </a:lnSpc>
                        <a:spcBef>
                          <a:spcPts val="200"/>
                        </a:spcBef>
                        <a:spcAft>
                          <a:spcPts val="200"/>
                        </a:spcAft>
                        <a:buClrTx/>
                        <a:buSzTx/>
                        <a:buFontTx/>
                        <a:buNone/>
                        <a:tabLst/>
                        <a:defRPr/>
                      </a:pPr>
                      <a:r>
                        <a:rPr lang="en-NZ" sz="1200" b="1" i="0" dirty="0">
                          <a:latin typeface="Avenir Next" panose="020B0503020202020204" pitchFamily="34" charset="0"/>
                        </a:rPr>
                        <a:t>Mutual aid—</a:t>
                      </a:r>
                      <a:r>
                        <a:rPr lang="en-NZ" sz="1200" b="0" i="0" dirty="0">
                          <a:latin typeface="Avenir Next" panose="020B0503020202020204" pitchFamily="34" charset="0"/>
                        </a:rPr>
                        <a:t>When the scale of the event became clear, resources were shared across the industry to affected areas—improving restoration time</a:t>
                      </a:r>
                    </a:p>
                  </a:txBody>
                  <a:tcPr/>
                </a:tc>
                <a:extLst>
                  <a:ext uri="{0D108BD9-81ED-4DB2-BD59-A6C34878D82A}">
                    <a16:rowId xmlns:a16="http://schemas.microsoft.com/office/drawing/2014/main" val="2138007928"/>
                  </a:ext>
                </a:extLst>
              </a:tr>
              <a:tr h="0">
                <a:tc>
                  <a:txBody>
                    <a:bodyPr/>
                    <a:lstStyle/>
                    <a:p>
                      <a:pPr>
                        <a:spcBef>
                          <a:spcPts val="200"/>
                        </a:spcBef>
                        <a:spcAft>
                          <a:spcPts val="200"/>
                        </a:spcAft>
                      </a:pPr>
                      <a:r>
                        <a:rPr lang="en-NZ" sz="1200" b="1" i="0" dirty="0">
                          <a:latin typeface="Avenir Next" panose="020B0503020202020204" pitchFamily="34" charset="0"/>
                        </a:rPr>
                        <a:t>Customer communication—</a:t>
                      </a:r>
                      <a:r>
                        <a:rPr lang="en-NZ" sz="1200" b="0" i="0" dirty="0">
                          <a:latin typeface="Avenir Next" panose="020B0503020202020204" pitchFamily="34" charset="0"/>
                        </a:rPr>
                        <a:t>Despite some external telecommunication challenges, customers were kept informed using a mix of media. We received good feedback</a:t>
                      </a:r>
                    </a:p>
                  </a:txBody>
                  <a:tcPr/>
                </a:tc>
                <a:extLst>
                  <a:ext uri="{0D108BD9-81ED-4DB2-BD59-A6C34878D82A}">
                    <a16:rowId xmlns:a16="http://schemas.microsoft.com/office/drawing/2014/main" val="3257067885"/>
                  </a:ext>
                </a:extLst>
              </a:tr>
            </a:tbl>
          </a:graphicData>
        </a:graphic>
      </p:graphicFrame>
    </p:spTree>
    <p:extLst>
      <p:ext uri="{BB962C8B-B14F-4D97-AF65-F5344CB8AC3E}">
        <p14:creationId xmlns:p14="http://schemas.microsoft.com/office/powerpoint/2010/main" val="990569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E1FFB0E1-93E3-4D22-E507-C2FBF4FFCED1}"/>
              </a:ext>
            </a:extLst>
          </p:cNvPr>
          <p:cNvPicPr>
            <a:picLocks noChangeAspect="1"/>
          </p:cNvPicPr>
          <p:nvPr/>
        </p:nvPicPr>
        <p:blipFill>
          <a:blip r:embed="rId2"/>
          <a:stretch>
            <a:fillRect/>
          </a:stretch>
        </p:blipFill>
        <p:spPr>
          <a:xfrm>
            <a:off x="3666837" y="1204394"/>
            <a:ext cx="5240198" cy="3419692"/>
          </a:xfrm>
          <a:prstGeom prst="rect">
            <a:avLst/>
          </a:prstGeom>
          <a:ln>
            <a:solidFill>
              <a:schemeClr val="tx1">
                <a:lumMod val="65000"/>
                <a:lumOff val="35000"/>
              </a:schemeClr>
            </a:solidFill>
          </a:ln>
        </p:spPr>
      </p:pic>
      <p:sp>
        <p:nvSpPr>
          <p:cNvPr id="2" name="Title 1">
            <a:extLst>
              <a:ext uri="{FF2B5EF4-FFF2-40B4-BE49-F238E27FC236}">
                <a16:creationId xmlns:a16="http://schemas.microsoft.com/office/drawing/2014/main" id="{EC66A8F4-D651-FBAA-DD8B-EB744545B76B}"/>
              </a:ext>
            </a:extLst>
          </p:cNvPr>
          <p:cNvSpPr>
            <a:spLocks noGrp="1"/>
          </p:cNvSpPr>
          <p:nvPr>
            <p:ph type="title"/>
          </p:nvPr>
        </p:nvSpPr>
        <p:spPr>
          <a:xfrm>
            <a:off x="215412" y="67382"/>
            <a:ext cx="8697057" cy="785545"/>
          </a:xfrm>
        </p:spPr>
        <p:txBody>
          <a:bodyPr/>
          <a:lstStyle/>
          <a:p>
            <a:r>
              <a:rPr lang="en-NZ" dirty="0"/>
              <a:t>Key conclusions</a:t>
            </a:r>
          </a:p>
        </p:txBody>
      </p:sp>
      <p:sp>
        <p:nvSpPr>
          <p:cNvPr id="16" name="Content Placeholder 15">
            <a:extLst>
              <a:ext uri="{FF2B5EF4-FFF2-40B4-BE49-F238E27FC236}">
                <a16:creationId xmlns:a16="http://schemas.microsoft.com/office/drawing/2014/main" id="{DE86D86F-6CDC-32C8-49DE-C83E0134170E}"/>
              </a:ext>
            </a:extLst>
          </p:cNvPr>
          <p:cNvSpPr>
            <a:spLocks noGrp="1"/>
          </p:cNvSpPr>
          <p:nvPr>
            <p:ph sz="half" idx="1"/>
          </p:nvPr>
        </p:nvSpPr>
        <p:spPr>
          <a:xfrm>
            <a:off x="200025" y="1136650"/>
            <a:ext cx="3457575" cy="3786332"/>
          </a:xfrm>
        </p:spPr>
        <p:txBody>
          <a:bodyPr>
            <a:normAutofit/>
          </a:bodyPr>
          <a:lstStyle/>
          <a:p>
            <a:r>
              <a:rPr lang="en-NZ" sz="1800" dirty="0"/>
              <a:t>Reduce the height and shorten the length of the customers–off curve!</a:t>
            </a:r>
          </a:p>
          <a:p>
            <a:pPr marL="4763" lvl="1" indent="0">
              <a:buNone/>
            </a:pPr>
            <a:r>
              <a:rPr lang="en-AU" dirty="0">
                <a:solidFill>
                  <a:schemeClr val="tx1">
                    <a:lumMod val="85000"/>
                    <a:lumOff val="15000"/>
                  </a:schemeClr>
                </a:solidFill>
              </a:rPr>
              <a:t>   R</a:t>
            </a:r>
            <a:r>
              <a:rPr lang="en-AU" sz="1400" dirty="0">
                <a:solidFill>
                  <a:schemeClr val="tx1">
                    <a:lumMod val="85000"/>
                    <a:lumOff val="15000"/>
                  </a:schemeClr>
                </a:solidFill>
              </a:rPr>
              <a:t>educe the number of customers lost:</a:t>
            </a:r>
          </a:p>
          <a:p>
            <a:pPr lvl="1"/>
            <a:r>
              <a:rPr lang="en-AU" sz="1400" dirty="0">
                <a:solidFill>
                  <a:schemeClr val="tx1">
                    <a:lumMod val="85000"/>
                    <a:lumOff val="15000"/>
                  </a:schemeClr>
                </a:solidFill>
              </a:rPr>
              <a:t>Reducing risk (minimising vulnerably of the subtransmission, zone substations and core feeders)</a:t>
            </a:r>
          </a:p>
          <a:p>
            <a:pPr lvl="1"/>
            <a:r>
              <a:rPr lang="en-AU" dirty="0">
                <a:solidFill>
                  <a:schemeClr val="tx1">
                    <a:lumMod val="85000"/>
                    <a:lumOff val="15000"/>
                  </a:schemeClr>
                </a:solidFill>
              </a:rPr>
              <a:t>Reduce e</a:t>
            </a:r>
            <a:r>
              <a:rPr lang="en-AU" sz="1400" dirty="0">
                <a:solidFill>
                  <a:schemeClr val="tx1">
                    <a:lumMod val="85000"/>
                    <a:lumOff val="15000"/>
                  </a:schemeClr>
                </a:solidFill>
              </a:rPr>
              <a:t>xposure to out-of-zone trees</a:t>
            </a:r>
            <a:endParaRPr lang="en-NZ" dirty="0"/>
          </a:p>
          <a:p>
            <a:pPr marL="4763" lvl="1" indent="0">
              <a:buNone/>
            </a:pPr>
            <a:r>
              <a:rPr lang="en-AU" dirty="0">
                <a:solidFill>
                  <a:schemeClr val="tx1">
                    <a:lumMod val="85000"/>
                    <a:lumOff val="15000"/>
                  </a:schemeClr>
                </a:solidFill>
              </a:rPr>
              <a:t>   Reduce the restoration time</a:t>
            </a:r>
          </a:p>
          <a:p>
            <a:pPr lvl="1"/>
            <a:r>
              <a:rPr lang="en-AU" dirty="0">
                <a:solidFill>
                  <a:schemeClr val="tx1">
                    <a:lumMod val="85000"/>
                    <a:lumOff val="15000"/>
                  </a:schemeClr>
                </a:solidFill>
              </a:rPr>
              <a:t>Continuous improvement in resourcing sharing and access contingency</a:t>
            </a:r>
          </a:p>
          <a:p>
            <a:pPr marL="4763" lvl="1" indent="0">
              <a:buNone/>
            </a:pPr>
            <a:r>
              <a:rPr lang="en-AU" dirty="0">
                <a:solidFill>
                  <a:schemeClr val="tx1">
                    <a:lumMod val="85000"/>
                    <a:lumOff val="15000"/>
                  </a:schemeClr>
                </a:solidFill>
              </a:rPr>
              <a:t>   Strengthen the fall-back</a:t>
            </a:r>
          </a:p>
          <a:p>
            <a:endParaRPr lang="en-AU" dirty="0"/>
          </a:p>
        </p:txBody>
      </p:sp>
      <p:sp>
        <p:nvSpPr>
          <p:cNvPr id="5" name="Rectangular Callout 4">
            <a:extLst>
              <a:ext uri="{FF2B5EF4-FFF2-40B4-BE49-F238E27FC236}">
                <a16:creationId xmlns:a16="http://schemas.microsoft.com/office/drawing/2014/main" id="{F415D026-1DED-7B81-A227-4FAB5F7772C5}"/>
              </a:ext>
            </a:extLst>
          </p:cNvPr>
          <p:cNvSpPr/>
          <p:nvPr/>
        </p:nvSpPr>
        <p:spPr>
          <a:xfrm>
            <a:off x="6268250" y="2168665"/>
            <a:ext cx="2604530" cy="657662"/>
          </a:xfrm>
          <a:prstGeom prst="wedgeRectCallout">
            <a:avLst>
              <a:gd name="adj1" fmla="val -60184"/>
              <a:gd name="adj2" fmla="val -28575"/>
            </a:avLst>
          </a:prstGeom>
          <a:solidFill>
            <a:schemeClr val="bg1"/>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200" dirty="0">
                <a:solidFill>
                  <a:schemeClr val="tx1">
                    <a:lumMod val="85000"/>
                    <a:lumOff val="15000"/>
                  </a:schemeClr>
                </a:solidFill>
                <a:latin typeface="Avenir Next" panose="020B0503020202020204" pitchFamily="34" charset="0"/>
              </a:rPr>
              <a:t>     </a:t>
            </a:r>
            <a:r>
              <a:rPr lang="en-AU" sz="1100" dirty="0">
                <a:solidFill>
                  <a:schemeClr val="tx1">
                    <a:lumMod val="85000"/>
                    <a:lumOff val="15000"/>
                  </a:schemeClr>
                </a:solidFill>
                <a:latin typeface="Avenir Next" panose="020B0503020202020204" pitchFamily="34" charset="0"/>
              </a:rPr>
              <a:t>Reducing network risk and exposure to out-of-zone trees reduces the number of customers lost</a:t>
            </a:r>
          </a:p>
        </p:txBody>
      </p:sp>
      <p:cxnSp>
        <p:nvCxnSpPr>
          <p:cNvPr id="13" name="Straight Connector 12">
            <a:extLst>
              <a:ext uri="{FF2B5EF4-FFF2-40B4-BE49-F238E27FC236}">
                <a16:creationId xmlns:a16="http://schemas.microsoft.com/office/drawing/2014/main" id="{718F47B7-0BF2-FBC6-7690-5C4FF1E3E4DE}"/>
              </a:ext>
            </a:extLst>
          </p:cNvPr>
          <p:cNvCxnSpPr>
            <a:cxnSpLocks/>
          </p:cNvCxnSpPr>
          <p:nvPr/>
        </p:nvCxnSpPr>
        <p:spPr>
          <a:xfrm>
            <a:off x="5323184" y="3151747"/>
            <a:ext cx="786164"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40A462D-E65A-B045-018F-957872A9675E}"/>
              </a:ext>
            </a:extLst>
          </p:cNvPr>
          <p:cNvCxnSpPr>
            <a:cxnSpLocks/>
          </p:cNvCxnSpPr>
          <p:nvPr/>
        </p:nvCxnSpPr>
        <p:spPr>
          <a:xfrm>
            <a:off x="5323183" y="1720208"/>
            <a:ext cx="769438" cy="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7772D73-8078-439D-B60D-D07E399E8EC9}"/>
              </a:ext>
            </a:extLst>
          </p:cNvPr>
          <p:cNvCxnSpPr>
            <a:cxnSpLocks/>
          </p:cNvCxnSpPr>
          <p:nvPr/>
        </p:nvCxnSpPr>
        <p:spPr>
          <a:xfrm flipV="1">
            <a:off x="6008037" y="1726783"/>
            <a:ext cx="0" cy="1404344"/>
          </a:xfrm>
          <a:prstGeom prst="line">
            <a:avLst/>
          </a:prstGeom>
          <a:ln w="19050">
            <a:solidFill>
              <a:schemeClr val="tx1">
                <a:lumMod val="65000"/>
                <a:lumOff val="3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97413CEA-9E1C-8D53-E038-A47FD66534C2}"/>
              </a:ext>
            </a:extLst>
          </p:cNvPr>
          <p:cNvCxnSpPr>
            <a:cxnSpLocks/>
          </p:cNvCxnSpPr>
          <p:nvPr/>
        </p:nvCxnSpPr>
        <p:spPr>
          <a:xfrm>
            <a:off x="5881849" y="3851564"/>
            <a:ext cx="0" cy="609600"/>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91ED8AE3-AF55-1712-55C6-E63840FC34AF}"/>
              </a:ext>
            </a:extLst>
          </p:cNvPr>
          <p:cNvCxnSpPr>
            <a:cxnSpLocks/>
          </p:cNvCxnSpPr>
          <p:nvPr/>
        </p:nvCxnSpPr>
        <p:spPr>
          <a:xfrm>
            <a:off x="7102906" y="3860800"/>
            <a:ext cx="0" cy="589454"/>
          </a:xfrm>
          <a:prstGeom prst="line">
            <a:avLst/>
          </a:prstGeom>
          <a:ln w="1905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2E943A1-D0D7-9A13-182E-BEC4712A1465}"/>
              </a:ext>
            </a:extLst>
          </p:cNvPr>
          <p:cNvCxnSpPr>
            <a:cxnSpLocks/>
          </p:cNvCxnSpPr>
          <p:nvPr/>
        </p:nvCxnSpPr>
        <p:spPr>
          <a:xfrm>
            <a:off x="5884635" y="4162988"/>
            <a:ext cx="1229422" cy="0"/>
          </a:xfrm>
          <a:prstGeom prst="line">
            <a:avLst/>
          </a:prstGeom>
          <a:ln w="19050">
            <a:solidFill>
              <a:schemeClr val="tx1">
                <a:lumMod val="65000"/>
                <a:lumOff val="35000"/>
              </a:schemeClr>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9" name="Rectangular Callout 28">
            <a:extLst>
              <a:ext uri="{FF2B5EF4-FFF2-40B4-BE49-F238E27FC236}">
                <a16:creationId xmlns:a16="http://schemas.microsoft.com/office/drawing/2014/main" id="{51D3D47B-E84D-0BFA-6E14-40D44C0DE59D}"/>
              </a:ext>
            </a:extLst>
          </p:cNvPr>
          <p:cNvSpPr/>
          <p:nvPr/>
        </p:nvSpPr>
        <p:spPr>
          <a:xfrm>
            <a:off x="6270654" y="2886825"/>
            <a:ext cx="2611528" cy="798484"/>
          </a:xfrm>
          <a:prstGeom prst="wedgeRectCallout">
            <a:avLst>
              <a:gd name="adj1" fmla="val -24627"/>
              <a:gd name="adj2" fmla="val 68699"/>
            </a:avLst>
          </a:prstGeom>
          <a:solidFill>
            <a:schemeClr val="bg1"/>
          </a:solidFill>
          <a:ln w="19050">
            <a:solidFill>
              <a:schemeClr val="tx1">
                <a:lumMod val="65000"/>
                <a:lumOff val="3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1100" dirty="0">
                <a:solidFill>
                  <a:schemeClr val="tx1">
                    <a:lumMod val="85000"/>
                    <a:lumOff val="15000"/>
                  </a:schemeClr>
                </a:solidFill>
                <a:latin typeface="Avenir Next" panose="020B0503020202020204" pitchFamily="34" charset="0"/>
              </a:rPr>
              <a:t>Continuous improvement in resources and access reduces the length of the tail.       Community hubs as the fall-back</a:t>
            </a:r>
          </a:p>
        </p:txBody>
      </p:sp>
      <p:grpSp>
        <p:nvGrpSpPr>
          <p:cNvPr id="17" name="Group 16">
            <a:extLst>
              <a:ext uri="{FF2B5EF4-FFF2-40B4-BE49-F238E27FC236}">
                <a16:creationId xmlns:a16="http://schemas.microsoft.com/office/drawing/2014/main" id="{CB28FD6A-56CE-E0F0-5932-2933FD457F3F}"/>
              </a:ext>
            </a:extLst>
          </p:cNvPr>
          <p:cNvGrpSpPr/>
          <p:nvPr/>
        </p:nvGrpSpPr>
        <p:grpSpPr>
          <a:xfrm>
            <a:off x="6570420" y="2198568"/>
            <a:ext cx="219481" cy="241007"/>
            <a:chOff x="6797963" y="406400"/>
            <a:chExt cx="240146" cy="276999"/>
          </a:xfrm>
        </p:grpSpPr>
        <p:sp>
          <p:nvSpPr>
            <p:cNvPr id="11" name="Oval 10">
              <a:extLst>
                <a:ext uri="{FF2B5EF4-FFF2-40B4-BE49-F238E27FC236}">
                  <a16:creationId xmlns:a16="http://schemas.microsoft.com/office/drawing/2014/main" id="{62BC4FC4-E53D-6F07-4F2F-BC93EAC7EEDC}"/>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12" name="TextBox 11">
              <a:extLst>
                <a:ext uri="{FF2B5EF4-FFF2-40B4-BE49-F238E27FC236}">
                  <a16:creationId xmlns:a16="http://schemas.microsoft.com/office/drawing/2014/main" id="{34A22E82-7A91-3B87-BC56-709C9143C5F8}"/>
                </a:ext>
              </a:extLst>
            </p:cNvPr>
            <p:cNvSpPr txBox="1"/>
            <p:nvPr/>
          </p:nvSpPr>
          <p:spPr>
            <a:xfrm>
              <a:off x="6797963" y="406400"/>
              <a:ext cx="175491" cy="276999"/>
            </a:xfrm>
            <a:prstGeom prst="rect">
              <a:avLst/>
            </a:prstGeom>
            <a:noFill/>
          </p:spPr>
          <p:txBody>
            <a:bodyPr wrap="square" rtlCol="0">
              <a:spAutoFit/>
            </a:bodyPr>
            <a:lstStyle/>
            <a:p>
              <a:r>
                <a:rPr lang="en-AU" sz="1200" b="1" dirty="0">
                  <a:solidFill>
                    <a:schemeClr val="bg1"/>
                  </a:solidFill>
                  <a:latin typeface="Avenir Next" panose="020B0503020202020204" pitchFamily="34" charset="0"/>
                </a:rPr>
                <a:t>1</a:t>
              </a:r>
            </a:p>
          </p:txBody>
        </p:sp>
      </p:grpSp>
      <p:grpSp>
        <p:nvGrpSpPr>
          <p:cNvPr id="18" name="Group 17">
            <a:extLst>
              <a:ext uri="{FF2B5EF4-FFF2-40B4-BE49-F238E27FC236}">
                <a16:creationId xmlns:a16="http://schemas.microsoft.com/office/drawing/2014/main" id="{E6E5DB34-B37C-347F-D706-16389891B700}"/>
              </a:ext>
            </a:extLst>
          </p:cNvPr>
          <p:cNvGrpSpPr/>
          <p:nvPr/>
        </p:nvGrpSpPr>
        <p:grpSpPr>
          <a:xfrm>
            <a:off x="6444791" y="2897399"/>
            <a:ext cx="219481" cy="241007"/>
            <a:chOff x="6797963" y="406400"/>
            <a:chExt cx="240146" cy="276999"/>
          </a:xfrm>
        </p:grpSpPr>
        <p:sp>
          <p:nvSpPr>
            <p:cNvPr id="22" name="Oval 21">
              <a:extLst>
                <a:ext uri="{FF2B5EF4-FFF2-40B4-BE49-F238E27FC236}">
                  <a16:creationId xmlns:a16="http://schemas.microsoft.com/office/drawing/2014/main" id="{47E0583B-3287-6568-73A1-CB18E472B7D4}"/>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23" name="TextBox 22">
              <a:extLst>
                <a:ext uri="{FF2B5EF4-FFF2-40B4-BE49-F238E27FC236}">
                  <a16:creationId xmlns:a16="http://schemas.microsoft.com/office/drawing/2014/main" id="{CDF84725-2592-4989-3E08-C2C97D3C8E67}"/>
                </a:ext>
              </a:extLst>
            </p:cNvPr>
            <p:cNvSpPr txBox="1"/>
            <p:nvPr/>
          </p:nvSpPr>
          <p:spPr>
            <a:xfrm>
              <a:off x="6797963" y="406400"/>
              <a:ext cx="175491" cy="276999"/>
            </a:xfrm>
            <a:prstGeom prst="rect">
              <a:avLst/>
            </a:prstGeom>
            <a:noFill/>
          </p:spPr>
          <p:txBody>
            <a:bodyPr wrap="square" rtlCol="0">
              <a:spAutoFit/>
            </a:bodyPr>
            <a:lstStyle/>
            <a:p>
              <a:r>
                <a:rPr lang="en-AU" sz="1200" b="1" dirty="0">
                  <a:solidFill>
                    <a:schemeClr val="bg1"/>
                  </a:solidFill>
                  <a:latin typeface="Avenir Next" panose="020B0503020202020204" pitchFamily="34" charset="0"/>
                </a:rPr>
                <a:t>2</a:t>
              </a:r>
            </a:p>
          </p:txBody>
        </p:sp>
      </p:grpSp>
      <p:grpSp>
        <p:nvGrpSpPr>
          <p:cNvPr id="24" name="Group 23">
            <a:extLst>
              <a:ext uri="{FF2B5EF4-FFF2-40B4-BE49-F238E27FC236}">
                <a16:creationId xmlns:a16="http://schemas.microsoft.com/office/drawing/2014/main" id="{22411926-51CA-95AC-5B58-5DB947DD3CE6}"/>
              </a:ext>
            </a:extLst>
          </p:cNvPr>
          <p:cNvGrpSpPr/>
          <p:nvPr/>
        </p:nvGrpSpPr>
        <p:grpSpPr>
          <a:xfrm>
            <a:off x="7445056" y="3229753"/>
            <a:ext cx="219481" cy="241007"/>
            <a:chOff x="6797963" y="406400"/>
            <a:chExt cx="240146" cy="276999"/>
          </a:xfrm>
        </p:grpSpPr>
        <p:sp>
          <p:nvSpPr>
            <p:cNvPr id="25" name="Oval 24">
              <a:extLst>
                <a:ext uri="{FF2B5EF4-FFF2-40B4-BE49-F238E27FC236}">
                  <a16:creationId xmlns:a16="http://schemas.microsoft.com/office/drawing/2014/main" id="{59C6B4A0-2FD4-1974-A7B8-648C5932EDC6}"/>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26" name="TextBox 25">
              <a:extLst>
                <a:ext uri="{FF2B5EF4-FFF2-40B4-BE49-F238E27FC236}">
                  <a16:creationId xmlns:a16="http://schemas.microsoft.com/office/drawing/2014/main" id="{ABB529E6-4040-82B9-64F8-FD7289AFD347}"/>
                </a:ext>
              </a:extLst>
            </p:cNvPr>
            <p:cNvSpPr txBox="1"/>
            <p:nvPr/>
          </p:nvSpPr>
          <p:spPr>
            <a:xfrm>
              <a:off x="6797963" y="406400"/>
              <a:ext cx="175491" cy="276999"/>
            </a:xfrm>
            <a:prstGeom prst="rect">
              <a:avLst/>
            </a:prstGeom>
            <a:noFill/>
          </p:spPr>
          <p:txBody>
            <a:bodyPr wrap="square" rtlCol="0">
              <a:spAutoFit/>
            </a:bodyPr>
            <a:lstStyle/>
            <a:p>
              <a:r>
                <a:rPr lang="en-AU" sz="1200" b="1" dirty="0">
                  <a:solidFill>
                    <a:schemeClr val="bg1"/>
                  </a:solidFill>
                  <a:latin typeface="Avenir Next" panose="020B0503020202020204" pitchFamily="34" charset="0"/>
                </a:rPr>
                <a:t>3</a:t>
              </a:r>
            </a:p>
          </p:txBody>
        </p:sp>
      </p:grpSp>
      <p:grpSp>
        <p:nvGrpSpPr>
          <p:cNvPr id="27" name="Group 26">
            <a:extLst>
              <a:ext uri="{FF2B5EF4-FFF2-40B4-BE49-F238E27FC236}">
                <a16:creationId xmlns:a16="http://schemas.microsoft.com/office/drawing/2014/main" id="{29CCE478-9A2F-9038-DB6E-A0FE526D9B68}"/>
              </a:ext>
            </a:extLst>
          </p:cNvPr>
          <p:cNvGrpSpPr/>
          <p:nvPr/>
        </p:nvGrpSpPr>
        <p:grpSpPr>
          <a:xfrm>
            <a:off x="151476" y="2026459"/>
            <a:ext cx="240146" cy="307777"/>
            <a:chOff x="6797963" y="406400"/>
            <a:chExt cx="240146" cy="307777"/>
          </a:xfrm>
        </p:grpSpPr>
        <p:sp>
          <p:nvSpPr>
            <p:cNvPr id="28" name="Oval 27">
              <a:extLst>
                <a:ext uri="{FF2B5EF4-FFF2-40B4-BE49-F238E27FC236}">
                  <a16:creationId xmlns:a16="http://schemas.microsoft.com/office/drawing/2014/main" id="{66E851DF-809C-7B19-1BBA-A7AF81245B54}"/>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30" name="TextBox 29">
              <a:extLst>
                <a:ext uri="{FF2B5EF4-FFF2-40B4-BE49-F238E27FC236}">
                  <a16:creationId xmlns:a16="http://schemas.microsoft.com/office/drawing/2014/main" id="{77EBED5F-06A7-2231-D04D-94CF6E1A12D0}"/>
                </a:ext>
              </a:extLst>
            </p:cNvPr>
            <p:cNvSpPr txBox="1"/>
            <p:nvPr/>
          </p:nvSpPr>
          <p:spPr>
            <a:xfrm>
              <a:off x="6797963" y="406400"/>
              <a:ext cx="175491" cy="307777"/>
            </a:xfrm>
            <a:prstGeom prst="rect">
              <a:avLst/>
            </a:prstGeom>
            <a:noFill/>
          </p:spPr>
          <p:txBody>
            <a:bodyPr wrap="square" rtlCol="0">
              <a:spAutoFit/>
            </a:bodyPr>
            <a:lstStyle/>
            <a:p>
              <a:r>
                <a:rPr lang="en-AU" sz="1400" b="1" dirty="0">
                  <a:solidFill>
                    <a:schemeClr val="bg1"/>
                  </a:solidFill>
                  <a:latin typeface="Avenir Next" panose="020B0503020202020204" pitchFamily="34" charset="0"/>
                </a:rPr>
                <a:t>1</a:t>
              </a:r>
            </a:p>
          </p:txBody>
        </p:sp>
      </p:grpSp>
      <p:grpSp>
        <p:nvGrpSpPr>
          <p:cNvPr id="31" name="Group 30">
            <a:extLst>
              <a:ext uri="{FF2B5EF4-FFF2-40B4-BE49-F238E27FC236}">
                <a16:creationId xmlns:a16="http://schemas.microsoft.com/office/drawing/2014/main" id="{1DEAE4C3-2C36-8999-3DE7-8B810F846A7E}"/>
              </a:ext>
            </a:extLst>
          </p:cNvPr>
          <p:cNvGrpSpPr/>
          <p:nvPr/>
        </p:nvGrpSpPr>
        <p:grpSpPr>
          <a:xfrm>
            <a:off x="156088" y="3545840"/>
            <a:ext cx="240146" cy="307777"/>
            <a:chOff x="6797963" y="406400"/>
            <a:chExt cx="240146" cy="307777"/>
          </a:xfrm>
        </p:grpSpPr>
        <p:sp>
          <p:nvSpPr>
            <p:cNvPr id="32" name="Oval 31">
              <a:extLst>
                <a:ext uri="{FF2B5EF4-FFF2-40B4-BE49-F238E27FC236}">
                  <a16:creationId xmlns:a16="http://schemas.microsoft.com/office/drawing/2014/main" id="{9FD11D0C-2FDE-96C2-19F2-6807ED6D148E}"/>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33" name="TextBox 32">
              <a:extLst>
                <a:ext uri="{FF2B5EF4-FFF2-40B4-BE49-F238E27FC236}">
                  <a16:creationId xmlns:a16="http://schemas.microsoft.com/office/drawing/2014/main" id="{2EDDAB09-6C86-4110-5186-EFAA40F6DD6C}"/>
                </a:ext>
              </a:extLst>
            </p:cNvPr>
            <p:cNvSpPr txBox="1"/>
            <p:nvPr/>
          </p:nvSpPr>
          <p:spPr>
            <a:xfrm>
              <a:off x="6797963" y="406400"/>
              <a:ext cx="175491" cy="307777"/>
            </a:xfrm>
            <a:prstGeom prst="rect">
              <a:avLst/>
            </a:prstGeom>
            <a:noFill/>
          </p:spPr>
          <p:txBody>
            <a:bodyPr wrap="square" rtlCol="0">
              <a:spAutoFit/>
            </a:bodyPr>
            <a:lstStyle/>
            <a:p>
              <a:r>
                <a:rPr lang="en-AU" sz="1400" b="1" dirty="0">
                  <a:solidFill>
                    <a:schemeClr val="bg1"/>
                  </a:solidFill>
                  <a:latin typeface="Avenir Next" panose="020B0503020202020204" pitchFamily="34" charset="0"/>
                </a:rPr>
                <a:t>2</a:t>
              </a:r>
            </a:p>
          </p:txBody>
        </p:sp>
      </p:grpSp>
      <p:grpSp>
        <p:nvGrpSpPr>
          <p:cNvPr id="34" name="Group 33">
            <a:extLst>
              <a:ext uri="{FF2B5EF4-FFF2-40B4-BE49-F238E27FC236}">
                <a16:creationId xmlns:a16="http://schemas.microsoft.com/office/drawing/2014/main" id="{1587AC07-1816-576F-3F39-03B8F283C55B}"/>
              </a:ext>
            </a:extLst>
          </p:cNvPr>
          <p:cNvGrpSpPr/>
          <p:nvPr/>
        </p:nvGrpSpPr>
        <p:grpSpPr>
          <a:xfrm>
            <a:off x="146852" y="4547986"/>
            <a:ext cx="240146" cy="307777"/>
            <a:chOff x="6797963" y="406400"/>
            <a:chExt cx="240146" cy="307777"/>
          </a:xfrm>
        </p:grpSpPr>
        <p:sp>
          <p:nvSpPr>
            <p:cNvPr id="35" name="Oval 34">
              <a:extLst>
                <a:ext uri="{FF2B5EF4-FFF2-40B4-BE49-F238E27FC236}">
                  <a16:creationId xmlns:a16="http://schemas.microsoft.com/office/drawing/2014/main" id="{345E658D-252A-67F0-4FD2-600CD30FD28C}"/>
                </a:ext>
              </a:extLst>
            </p:cNvPr>
            <p:cNvSpPr/>
            <p:nvPr/>
          </p:nvSpPr>
          <p:spPr>
            <a:xfrm>
              <a:off x="6844145" y="452582"/>
              <a:ext cx="193964" cy="193964"/>
            </a:xfrm>
            <a:prstGeom prst="ellipse">
              <a:avLst/>
            </a:prstGeom>
            <a:solidFill>
              <a:schemeClr val="accent6">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AU" sz="1200" b="1" dirty="0">
                <a:latin typeface="Avenir Next" panose="020B0503020202020204" pitchFamily="34" charset="0"/>
              </a:endParaRPr>
            </a:p>
          </p:txBody>
        </p:sp>
        <p:sp>
          <p:nvSpPr>
            <p:cNvPr id="36" name="TextBox 35">
              <a:extLst>
                <a:ext uri="{FF2B5EF4-FFF2-40B4-BE49-F238E27FC236}">
                  <a16:creationId xmlns:a16="http://schemas.microsoft.com/office/drawing/2014/main" id="{F3A973C6-7FE3-DE95-06EC-2F32D2CF3D37}"/>
                </a:ext>
              </a:extLst>
            </p:cNvPr>
            <p:cNvSpPr txBox="1"/>
            <p:nvPr/>
          </p:nvSpPr>
          <p:spPr>
            <a:xfrm>
              <a:off x="6797963" y="406400"/>
              <a:ext cx="175491" cy="307777"/>
            </a:xfrm>
            <a:prstGeom prst="rect">
              <a:avLst/>
            </a:prstGeom>
            <a:noFill/>
          </p:spPr>
          <p:txBody>
            <a:bodyPr wrap="square" rtlCol="0">
              <a:spAutoFit/>
            </a:bodyPr>
            <a:lstStyle/>
            <a:p>
              <a:r>
                <a:rPr lang="en-AU" sz="1400" b="1" dirty="0">
                  <a:solidFill>
                    <a:schemeClr val="bg1"/>
                  </a:solidFill>
                  <a:latin typeface="Avenir Next" panose="020B0503020202020204" pitchFamily="34" charset="0"/>
                </a:rPr>
                <a:t>3</a:t>
              </a:r>
            </a:p>
          </p:txBody>
        </p:sp>
      </p:grpSp>
    </p:spTree>
    <p:extLst>
      <p:ext uri="{BB962C8B-B14F-4D97-AF65-F5344CB8AC3E}">
        <p14:creationId xmlns:p14="http://schemas.microsoft.com/office/powerpoint/2010/main" val="35655343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B499-4CBB-5996-9A02-24CC104296E7}"/>
              </a:ext>
            </a:extLst>
          </p:cNvPr>
          <p:cNvSpPr>
            <a:spLocks noGrp="1"/>
          </p:cNvSpPr>
          <p:nvPr>
            <p:ph type="title"/>
          </p:nvPr>
        </p:nvSpPr>
        <p:spPr>
          <a:xfrm>
            <a:off x="215412" y="67382"/>
            <a:ext cx="8697057" cy="785545"/>
          </a:xfrm>
        </p:spPr>
        <p:txBody>
          <a:bodyPr/>
          <a:lstStyle/>
          <a:p>
            <a:r>
              <a:rPr lang="en-AU" dirty="0"/>
              <a:t>Learnings—risk reduction (1/2)</a:t>
            </a:r>
          </a:p>
        </p:txBody>
      </p:sp>
      <p:sp>
        <p:nvSpPr>
          <p:cNvPr id="3" name="Content Placeholder 2">
            <a:extLst>
              <a:ext uri="{FF2B5EF4-FFF2-40B4-BE49-F238E27FC236}">
                <a16:creationId xmlns:a16="http://schemas.microsoft.com/office/drawing/2014/main" id="{539BA1C3-3472-51CA-252C-8D4A9D203453}"/>
              </a:ext>
            </a:extLst>
          </p:cNvPr>
          <p:cNvSpPr>
            <a:spLocks noGrp="1"/>
          </p:cNvSpPr>
          <p:nvPr>
            <p:ph idx="1"/>
          </p:nvPr>
        </p:nvSpPr>
        <p:spPr>
          <a:xfrm>
            <a:off x="215900" y="1052513"/>
            <a:ext cx="8696325" cy="3870470"/>
          </a:xfrm>
        </p:spPr>
        <p:txBody>
          <a:bodyPr>
            <a:normAutofit/>
          </a:bodyPr>
          <a:lstStyle/>
          <a:p>
            <a:r>
              <a:rPr lang="en-AU" dirty="0"/>
              <a:t>Risk reduction was generally good, but needs to evolve further…</a:t>
            </a:r>
          </a:p>
          <a:p>
            <a:pPr lvl="1"/>
            <a:r>
              <a:rPr lang="en-NZ" dirty="0"/>
              <a:t>The identification of hazards and assets vulnerable to them is generally robust for typical hazards…</a:t>
            </a:r>
          </a:p>
          <a:p>
            <a:pPr lvl="1"/>
            <a:r>
              <a:rPr lang="en-NZ" dirty="0"/>
              <a:t>…but work is at an earlier stage in relation to flooding, geotechnical hazards, and assessing how hazards may alter with climate change</a:t>
            </a:r>
          </a:p>
          <a:p>
            <a:pPr lvl="1"/>
            <a:r>
              <a:rPr lang="en-NZ" dirty="0"/>
              <a:t>Current designs performed well. EDBs apply post-disaster standards to zone substation and control room design (with minor expectations for less critical assets)</a:t>
            </a:r>
          </a:p>
          <a:p>
            <a:pPr lvl="1"/>
            <a:r>
              <a:rPr lang="en-NZ" dirty="0"/>
              <a:t>The standards in relation to flooding (for post-disaster operations) do not appear to be as clearly defined as those applying to structural performance</a:t>
            </a:r>
            <a:endParaRPr lang="en-AU" dirty="0"/>
          </a:p>
        </p:txBody>
      </p:sp>
      <p:sp>
        <p:nvSpPr>
          <p:cNvPr id="5" name="Slide Number Placeholder 4">
            <a:extLst>
              <a:ext uri="{FF2B5EF4-FFF2-40B4-BE49-F238E27FC236}">
                <a16:creationId xmlns:a16="http://schemas.microsoft.com/office/drawing/2014/main" id="{B98E2692-6BE9-68D3-6A36-0F059E9CBB0B}"/>
              </a:ext>
            </a:extLst>
          </p:cNvPr>
          <p:cNvSpPr>
            <a:spLocks noGrp="1"/>
          </p:cNvSpPr>
          <p:nvPr>
            <p:ph type="sldNum" sz="quarter" idx="12"/>
          </p:nvPr>
        </p:nvSpPr>
        <p:spPr>
          <a:xfrm>
            <a:off x="14654" y="4913711"/>
            <a:ext cx="300404" cy="180975"/>
          </a:xfrm>
        </p:spPr>
        <p:txBody>
          <a:bodyPr/>
          <a:lstStyle/>
          <a:p>
            <a:fld id="{54E5CABD-D8CA-E948-93AD-71841A98612B}" type="slidenum">
              <a:rPr lang="en-GB" smtClean="0"/>
              <a:pPr/>
              <a:t>8</a:t>
            </a:fld>
            <a:endParaRPr lang="en-GB" dirty="0"/>
          </a:p>
        </p:txBody>
      </p:sp>
    </p:spTree>
    <p:extLst>
      <p:ext uri="{BB962C8B-B14F-4D97-AF65-F5344CB8AC3E}">
        <p14:creationId xmlns:p14="http://schemas.microsoft.com/office/powerpoint/2010/main" val="30959160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1B499-4CBB-5996-9A02-24CC104296E7}"/>
              </a:ext>
            </a:extLst>
          </p:cNvPr>
          <p:cNvSpPr>
            <a:spLocks noGrp="1"/>
          </p:cNvSpPr>
          <p:nvPr>
            <p:ph type="title"/>
          </p:nvPr>
        </p:nvSpPr>
        <p:spPr>
          <a:xfrm>
            <a:off x="215412" y="67382"/>
            <a:ext cx="8697057" cy="785545"/>
          </a:xfrm>
        </p:spPr>
        <p:txBody>
          <a:bodyPr/>
          <a:lstStyle/>
          <a:p>
            <a:r>
              <a:rPr lang="en-AU" dirty="0"/>
              <a:t>Learnings—risk reduction (2/2)</a:t>
            </a:r>
          </a:p>
        </p:txBody>
      </p:sp>
      <p:sp>
        <p:nvSpPr>
          <p:cNvPr id="3" name="Content Placeholder 2">
            <a:extLst>
              <a:ext uri="{FF2B5EF4-FFF2-40B4-BE49-F238E27FC236}">
                <a16:creationId xmlns:a16="http://schemas.microsoft.com/office/drawing/2014/main" id="{539BA1C3-3472-51CA-252C-8D4A9D203453}"/>
              </a:ext>
            </a:extLst>
          </p:cNvPr>
          <p:cNvSpPr>
            <a:spLocks noGrp="1"/>
          </p:cNvSpPr>
          <p:nvPr>
            <p:ph idx="1"/>
          </p:nvPr>
        </p:nvSpPr>
        <p:spPr>
          <a:xfrm>
            <a:off x="215901" y="1052513"/>
            <a:ext cx="4051299" cy="3712527"/>
          </a:xfrm>
        </p:spPr>
        <p:txBody>
          <a:bodyPr>
            <a:normAutofit/>
          </a:bodyPr>
          <a:lstStyle/>
          <a:p>
            <a:r>
              <a:rPr lang="en-AU" dirty="0"/>
              <a:t>Risk reduction</a:t>
            </a:r>
          </a:p>
          <a:p>
            <a:pPr lvl="1"/>
            <a:r>
              <a:rPr lang="en-NZ" dirty="0"/>
              <a:t>Pre-2000 overhead lines were designed	  to a lower standard</a:t>
            </a:r>
          </a:p>
          <a:p>
            <a:pPr lvl="1"/>
            <a:r>
              <a:rPr lang="en-NZ" dirty="0"/>
              <a:t>The windspeeds experienced in some locations during Cyclone Gabrielle were highly likely to have been above the design limits for pre-2000 lines</a:t>
            </a:r>
          </a:p>
          <a:p>
            <a:pPr lvl="1"/>
            <a:r>
              <a:rPr lang="en-NZ" dirty="0"/>
              <a:t>Current rules constrain the ability of EDBs to manage trees that present a fall-risk to lines</a:t>
            </a:r>
            <a:endParaRPr lang="en-AU" dirty="0"/>
          </a:p>
          <a:p>
            <a:endParaRPr lang="en-AU" dirty="0"/>
          </a:p>
        </p:txBody>
      </p:sp>
      <p:sp>
        <p:nvSpPr>
          <p:cNvPr id="5" name="Slide Number Placeholder 4">
            <a:extLst>
              <a:ext uri="{FF2B5EF4-FFF2-40B4-BE49-F238E27FC236}">
                <a16:creationId xmlns:a16="http://schemas.microsoft.com/office/drawing/2014/main" id="{B98E2692-6BE9-68D3-6A36-0F059E9CBB0B}"/>
              </a:ext>
            </a:extLst>
          </p:cNvPr>
          <p:cNvSpPr>
            <a:spLocks noGrp="1"/>
          </p:cNvSpPr>
          <p:nvPr>
            <p:ph type="sldNum" sz="quarter" idx="12"/>
          </p:nvPr>
        </p:nvSpPr>
        <p:spPr>
          <a:xfrm>
            <a:off x="14654" y="4913711"/>
            <a:ext cx="300404" cy="180975"/>
          </a:xfrm>
        </p:spPr>
        <p:txBody>
          <a:bodyPr/>
          <a:lstStyle/>
          <a:p>
            <a:fld id="{54E5CABD-D8CA-E948-93AD-71841A98612B}" type="slidenum">
              <a:rPr lang="en-GB" smtClean="0"/>
              <a:pPr/>
              <a:t>9</a:t>
            </a:fld>
            <a:endParaRPr lang="en-GB" dirty="0"/>
          </a:p>
        </p:txBody>
      </p:sp>
      <p:pic>
        <p:nvPicPr>
          <p:cNvPr id="4" name="Picture 3">
            <a:extLst>
              <a:ext uri="{FF2B5EF4-FFF2-40B4-BE49-F238E27FC236}">
                <a16:creationId xmlns:a16="http://schemas.microsoft.com/office/drawing/2014/main" id="{9650F9EF-371C-A774-42F7-2DA13E42AA14}"/>
              </a:ext>
            </a:extLst>
          </p:cNvPr>
          <p:cNvPicPr>
            <a:picLocks noChangeAspect="1"/>
          </p:cNvPicPr>
          <p:nvPr/>
        </p:nvPicPr>
        <p:blipFill rotWithShape="1">
          <a:blip r:embed="rId2"/>
          <a:srcRect t="24793"/>
          <a:stretch/>
        </p:blipFill>
        <p:spPr>
          <a:xfrm>
            <a:off x="4312920" y="1201251"/>
            <a:ext cx="4455160" cy="2187976"/>
          </a:xfrm>
          <a:prstGeom prst="rect">
            <a:avLst/>
          </a:prstGeom>
          <a:ln>
            <a:solidFill>
              <a:schemeClr val="accent5">
                <a:lumMod val="50000"/>
              </a:schemeClr>
            </a:solidFill>
          </a:ln>
        </p:spPr>
      </p:pic>
    </p:spTree>
    <p:extLst>
      <p:ext uri="{BB962C8B-B14F-4D97-AF65-F5344CB8AC3E}">
        <p14:creationId xmlns:p14="http://schemas.microsoft.com/office/powerpoint/2010/main" val="980836636"/>
      </p:ext>
    </p:extLst>
  </p:cSld>
  <p:clrMapOvr>
    <a:masterClrMapping/>
  </p:clrMapOvr>
</p:sld>
</file>

<file path=ppt/theme/theme1.xml><?xml version="1.0" encoding="utf-8"?>
<a:theme xmlns:a="http://schemas.openxmlformats.org/drawingml/2006/main" name="Energia NEW Presentation Template (A4 H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Energia Presentation Deck New 2021" id="{56AB6677-7AC0-0C4D-9DBA-B0034E144117}" vid="{C4A82329-1C8F-EF47-A880-362372D9EC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Energia NEW Presentation Template (A4 HD)</Template>
  <TotalTime>656</TotalTime>
  <Words>1205</Words>
  <Application>Microsoft Macintosh PowerPoint</Application>
  <PresentationFormat>On-screen Show (16:9)</PresentationFormat>
  <Paragraphs>97</Paragraphs>
  <Slides>13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.AppleSystemUIFont</vt:lpstr>
      <vt:lpstr>Arial</vt:lpstr>
      <vt:lpstr>Avenir Next</vt:lpstr>
      <vt:lpstr>Avenir Next Demi Bold</vt:lpstr>
      <vt:lpstr>Avenir Next Medium</vt:lpstr>
      <vt:lpstr>Calibri</vt:lpstr>
      <vt:lpstr>Verdana</vt:lpstr>
      <vt:lpstr>Energia NEW Presentation Template (A4 HD)</vt:lpstr>
      <vt:lpstr>Electricity Distribution Sector Cyclone Gabrielle Review</vt:lpstr>
      <vt:lpstr>Agenda</vt:lpstr>
      <vt:lpstr>Impact (1/3)</vt:lpstr>
      <vt:lpstr>Impact (2/3)</vt:lpstr>
      <vt:lpstr>Impact (3/3)</vt:lpstr>
      <vt:lpstr>What went well</vt:lpstr>
      <vt:lpstr>Key conclusions</vt:lpstr>
      <vt:lpstr>Learnings—risk reduction (1/2)</vt:lpstr>
      <vt:lpstr>Learnings—risk reduction (2/2)</vt:lpstr>
      <vt:lpstr>Learnings—causes </vt:lpstr>
      <vt:lpstr>Learnings—resources </vt:lpstr>
      <vt:lpstr>Learnings—interdependencies </vt:lpstr>
      <vt:lpstr>Actions to drive improvements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Cyclone Gabrielle Review</dc:title>
  <dc:creator>Richard Krogh</dc:creator>
  <cp:lastModifiedBy>Richard Krogh</cp:lastModifiedBy>
  <cp:revision>9</cp:revision>
  <cp:lastPrinted>2023-10-08T11:25:30Z</cp:lastPrinted>
  <dcterms:created xsi:type="dcterms:W3CDTF">2023-07-09T23:17:49Z</dcterms:created>
  <dcterms:modified xsi:type="dcterms:W3CDTF">2023-10-08T11:39:46Z</dcterms:modified>
</cp:coreProperties>
</file>